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7" r:id="rId2"/>
  </p:sldMasterIdLst>
  <p:notesMasterIdLst>
    <p:notesMasterId r:id="rId18"/>
  </p:notesMasterIdLst>
  <p:handoutMasterIdLst>
    <p:handoutMasterId r:id="rId19"/>
  </p:handoutMasterIdLst>
  <p:sldIdLst>
    <p:sldId id="257" r:id="rId3"/>
    <p:sldId id="389" r:id="rId4"/>
    <p:sldId id="404" r:id="rId5"/>
    <p:sldId id="399" r:id="rId6"/>
    <p:sldId id="398" r:id="rId7"/>
    <p:sldId id="390" r:id="rId8"/>
    <p:sldId id="395" r:id="rId9"/>
    <p:sldId id="397" r:id="rId10"/>
    <p:sldId id="396" r:id="rId11"/>
    <p:sldId id="392" r:id="rId12"/>
    <p:sldId id="393" r:id="rId13"/>
    <p:sldId id="400" r:id="rId14"/>
    <p:sldId id="401" r:id="rId15"/>
    <p:sldId id="402" r:id="rId16"/>
    <p:sldId id="403"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0300"/>
    <a:srgbClr val="99CCFF"/>
    <a:srgbClr val="0000FF"/>
    <a:srgbClr val="FFFFFF"/>
    <a:srgbClr val="4072AE"/>
    <a:srgbClr val="366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68314" autoAdjust="0"/>
  </p:normalViewPr>
  <p:slideViewPr>
    <p:cSldViewPr>
      <p:cViewPr varScale="1">
        <p:scale>
          <a:sx n="77" d="100"/>
          <a:sy n="77" d="100"/>
        </p:scale>
        <p:origin x="195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p:scale>
          <a:sx n="72" d="100"/>
          <a:sy n="72" d="100"/>
        </p:scale>
        <p:origin x="-2172" y="-3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My%20Docs\Google%20Drive\Mining%20Industry%20Safety%20Management\Minex\Extractive%20Industry%20Outreach%20Forums\05%20Ashburton%206%20Oct%202015\Safety%20Statistics%20for%20Presentation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u="sng"/>
            </a:pPr>
            <a:r>
              <a:rPr lang="en-US" sz="1800" u="sng" dirty="0"/>
              <a:t>LTI rolling 12 month frequency rate (per 1M hrs)</a:t>
            </a:r>
          </a:p>
        </c:rich>
      </c:tx>
      <c:layout>
        <c:manualLayout>
          <c:xMode val="edge"/>
          <c:yMode val="edge"/>
          <c:x val="2.0211832895887998E-2"/>
          <c:y val="1.4697441025071287E-2"/>
        </c:manualLayout>
      </c:layout>
      <c:overlay val="0"/>
    </c:title>
    <c:autoTitleDeleted val="0"/>
    <c:plotArea>
      <c:layout>
        <c:manualLayout>
          <c:layoutTarget val="inner"/>
          <c:xMode val="edge"/>
          <c:yMode val="edge"/>
          <c:x val="4.279646927147053E-2"/>
          <c:y val="0.21643539840538831"/>
          <c:w val="0.8035636482939631"/>
          <c:h val="0.55395600334530726"/>
        </c:manualLayout>
      </c:layout>
      <c:lineChart>
        <c:grouping val="standard"/>
        <c:varyColors val="0"/>
        <c:ser>
          <c:idx val="0"/>
          <c:order val="0"/>
          <c:tx>
            <c:v>Quarry LTI</c:v>
          </c:tx>
          <c:spPr>
            <a:ln w="38100">
              <a:solidFill>
                <a:srgbClr val="0000FF"/>
              </a:solidFill>
            </a:ln>
          </c:spPr>
          <c:marker>
            <c:symbol val="none"/>
          </c:marker>
          <c:cat>
            <c:numRef>
              <c:f>'All input'!$AL$60:$AL$90</c:f>
              <c:numCache>
                <c:formatCode>mmm\-yy</c:formatCode>
                <c:ptCount val="31"/>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numCache>
            </c:numRef>
          </c:cat>
          <c:val>
            <c:numRef>
              <c:f>'All input'!$AK$60:$AK$90</c:f>
              <c:numCache>
                <c:formatCode>0.00</c:formatCode>
                <c:ptCount val="31"/>
                <c:pt idx="0">
                  <c:v>3.1215814347759432</c:v>
                </c:pt>
                <c:pt idx="1">
                  <c:v>2.9671121579522386</c:v>
                </c:pt>
                <c:pt idx="2">
                  <c:v>2.9380982303323386</c:v>
                </c:pt>
                <c:pt idx="3">
                  <c:v>2.4743972059106754</c:v>
                </c:pt>
                <c:pt idx="4">
                  <c:v>2.1136487813229543</c:v>
                </c:pt>
                <c:pt idx="5">
                  <c:v>1.9727873710043655</c:v>
                </c:pt>
                <c:pt idx="6">
                  <c:v>2.5865539471090369</c:v>
                </c:pt>
                <c:pt idx="7">
                  <c:v>3.0832914176994497</c:v>
                </c:pt>
                <c:pt idx="8">
                  <c:v>3.4781544077955182</c:v>
                </c:pt>
                <c:pt idx="9">
                  <c:v>4.1322292705427319</c:v>
                </c:pt>
                <c:pt idx="10">
                  <c:v>3.6627871645948336</c:v>
                </c:pt>
                <c:pt idx="11">
                  <c:v>5.6909945701921272</c:v>
                </c:pt>
                <c:pt idx="12">
                  <c:v>4.7969453052296309</c:v>
                </c:pt>
                <c:pt idx="13">
                  <c:v>5.051238875760621</c:v>
                </c:pt>
                <c:pt idx="14">
                  <c:v>5.6683321618780189</c:v>
                </c:pt>
                <c:pt idx="15">
                  <c:v>6.5473579327491107</c:v>
                </c:pt>
                <c:pt idx="16">
                  <c:v>6.7611006248726788</c:v>
                </c:pt>
                <c:pt idx="17">
                  <c:v>7.0594173509889355</c:v>
                </c:pt>
                <c:pt idx="18">
                  <c:v>6.705242216671448</c:v>
                </c:pt>
                <c:pt idx="19">
                  <c:v>6.9258532579069421</c:v>
                </c:pt>
                <c:pt idx="20">
                  <c:v>6.1919296329302336</c:v>
                </c:pt>
                <c:pt idx="21">
                  <c:v>5.6948988057845158</c:v>
                </c:pt>
                <c:pt idx="22">
                  <c:v>6.7387964774754758</c:v>
                </c:pt>
                <c:pt idx="23">
                  <c:v>6.6810594706278925</c:v>
                </c:pt>
                <c:pt idx="24">
                  <c:v>7.1766602592746134</c:v>
                </c:pt>
                <c:pt idx="25">
                  <c:v>6.8755788172396741</c:v>
                </c:pt>
                <c:pt idx="26">
                  <c:v>7.085550831504003</c:v>
                </c:pt>
                <c:pt idx="27">
                  <c:v>6.4173807687334321</c:v>
                </c:pt>
                <c:pt idx="28">
                  <c:v>6.3377510060164228</c:v>
                </c:pt>
                <c:pt idx="29">
                  <c:v>6.3404963371082346</c:v>
                </c:pt>
                <c:pt idx="30">
                  <c:v>6.6381171637549983</c:v>
                </c:pt>
              </c:numCache>
            </c:numRef>
          </c:val>
          <c:smooth val="0"/>
        </c:ser>
        <c:ser>
          <c:idx val="1"/>
          <c:order val="1"/>
          <c:tx>
            <c:v>Opencast LTI</c:v>
          </c:tx>
          <c:spPr>
            <a:ln w="38100">
              <a:solidFill>
                <a:srgbClr val="FF0000"/>
              </a:solidFill>
            </a:ln>
          </c:spPr>
          <c:marker>
            <c:symbol val="none"/>
          </c:marker>
          <c:cat>
            <c:numRef>
              <c:f>'All input'!$AL$60:$AL$90</c:f>
              <c:numCache>
                <c:formatCode>mmm\-yy</c:formatCode>
                <c:ptCount val="31"/>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numCache>
            </c:numRef>
          </c:cat>
          <c:val>
            <c:numRef>
              <c:f>'All input'!$AU$60:$AU$90</c:f>
              <c:numCache>
                <c:formatCode>0.00</c:formatCode>
                <c:ptCount val="31"/>
                <c:pt idx="0">
                  <c:v>2.8369840589865727</c:v>
                </c:pt>
                <c:pt idx="1">
                  <c:v>2.7819150364442966</c:v>
                </c:pt>
                <c:pt idx="2">
                  <c:v>2.7391931980354509</c:v>
                </c:pt>
                <c:pt idx="3">
                  <c:v>2.8222398141837304</c:v>
                </c:pt>
                <c:pt idx="4">
                  <c:v>3.0486548075761992</c:v>
                </c:pt>
                <c:pt idx="5">
                  <c:v>3.0117814043580746</c:v>
                </c:pt>
                <c:pt idx="6">
                  <c:v>2.9951948516879359</c:v>
                </c:pt>
                <c:pt idx="7">
                  <c:v>2.9583475025852257</c:v>
                </c:pt>
                <c:pt idx="8">
                  <c:v>3.2166570141427213</c:v>
                </c:pt>
                <c:pt idx="9">
                  <c:v>3.3714608090157347</c:v>
                </c:pt>
                <c:pt idx="10">
                  <c:v>3.4806914443278325</c:v>
                </c:pt>
                <c:pt idx="11">
                  <c:v>3.2862122711418951</c:v>
                </c:pt>
                <c:pt idx="12">
                  <c:v>3.023238236986995</c:v>
                </c:pt>
                <c:pt idx="13">
                  <c:v>3.1226376181882851</c:v>
                </c:pt>
                <c:pt idx="14">
                  <c:v>2.6084763889412201</c:v>
                </c:pt>
                <c:pt idx="15">
                  <c:v>2.6257937555706952</c:v>
                </c:pt>
                <c:pt idx="16">
                  <c:v>1.7683387783431552</c:v>
                </c:pt>
                <c:pt idx="17">
                  <c:v>2.3775353814413753</c:v>
                </c:pt>
                <c:pt idx="18">
                  <c:v>2.3953013768192313</c:v>
                </c:pt>
                <c:pt idx="19">
                  <c:v>2.4236357808621238</c:v>
                </c:pt>
                <c:pt idx="20">
                  <c:v>2.2848491467030128</c:v>
                </c:pt>
                <c:pt idx="21">
                  <c:v>2.1149788214480734</c:v>
                </c:pt>
                <c:pt idx="22">
                  <c:v>1.9208331756809505</c:v>
                </c:pt>
                <c:pt idx="23">
                  <c:v>1.5907007064051302</c:v>
                </c:pt>
                <c:pt idx="24">
                  <c:v>1.2414160785206263</c:v>
                </c:pt>
                <c:pt idx="25">
                  <c:v>1.2783892486373298</c:v>
                </c:pt>
                <c:pt idx="26">
                  <c:v>1.2612094774393354</c:v>
                </c:pt>
                <c:pt idx="27">
                  <c:v>1.2838771913435234</c:v>
                </c:pt>
                <c:pt idx="28">
                  <c:v>1.3132102308759721</c:v>
                </c:pt>
                <c:pt idx="29">
                  <c:v>0.43761931608599475</c:v>
                </c:pt>
                <c:pt idx="30">
                  <c:v>0.4331569349363068</c:v>
                </c:pt>
              </c:numCache>
            </c:numRef>
          </c:val>
          <c:smooth val="0"/>
        </c:ser>
        <c:dLbls>
          <c:showLegendKey val="0"/>
          <c:showVal val="0"/>
          <c:showCatName val="0"/>
          <c:showSerName val="0"/>
          <c:showPercent val="0"/>
          <c:showBubbleSize val="0"/>
        </c:dLbls>
        <c:smooth val="0"/>
        <c:axId val="321221800"/>
        <c:axId val="321221408"/>
      </c:lineChart>
      <c:dateAx>
        <c:axId val="321221800"/>
        <c:scaling>
          <c:orientation val="minMax"/>
        </c:scaling>
        <c:delete val="0"/>
        <c:axPos val="b"/>
        <c:numFmt formatCode="mmm\-yy" sourceLinked="1"/>
        <c:majorTickMark val="out"/>
        <c:minorTickMark val="none"/>
        <c:tickLblPos val="nextTo"/>
        <c:spPr>
          <a:ln>
            <a:solidFill>
              <a:srgbClr val="040300"/>
            </a:solidFill>
          </a:ln>
        </c:spPr>
        <c:txPr>
          <a:bodyPr rot="-5400000" vert="horz"/>
          <a:lstStyle/>
          <a:p>
            <a:pPr>
              <a:defRPr sz="1800" b="1"/>
            </a:pPr>
            <a:endParaRPr lang="en-US"/>
          </a:p>
        </c:txPr>
        <c:crossAx val="321221408"/>
        <c:crosses val="autoZero"/>
        <c:auto val="1"/>
        <c:lblOffset val="100"/>
        <c:baseTimeUnit val="months"/>
      </c:dateAx>
      <c:valAx>
        <c:axId val="321221408"/>
        <c:scaling>
          <c:orientation val="minMax"/>
        </c:scaling>
        <c:delete val="0"/>
        <c:axPos val="l"/>
        <c:title>
          <c:tx>
            <c:rich>
              <a:bodyPr rot="0" vert="horz"/>
              <a:lstStyle/>
              <a:p>
                <a:pPr>
                  <a:defRPr sz="1800"/>
                </a:pPr>
                <a:r>
                  <a:rPr lang="en-NZ" sz="1800"/>
                  <a:t>Freq</a:t>
                </a:r>
              </a:p>
            </c:rich>
          </c:tx>
          <c:layout>
            <c:manualLayout>
              <c:xMode val="edge"/>
              <c:yMode val="edge"/>
              <c:x val="7.985564304461946E-4"/>
              <c:y val="0.12500897930227478"/>
            </c:manualLayout>
          </c:layout>
          <c:overlay val="0"/>
        </c:title>
        <c:numFmt formatCode="#,##0" sourceLinked="0"/>
        <c:majorTickMark val="out"/>
        <c:minorTickMark val="none"/>
        <c:tickLblPos val="nextTo"/>
        <c:spPr>
          <a:ln>
            <a:solidFill>
              <a:srgbClr val="040300"/>
            </a:solidFill>
          </a:ln>
        </c:spPr>
        <c:txPr>
          <a:bodyPr/>
          <a:lstStyle/>
          <a:p>
            <a:pPr>
              <a:defRPr sz="1800" b="1"/>
            </a:pPr>
            <a:endParaRPr lang="en-US"/>
          </a:p>
        </c:txPr>
        <c:crossAx val="321221800"/>
        <c:crosses val="autoZero"/>
        <c:crossBetween val="between"/>
      </c:valAx>
      <c:spPr>
        <a:ln>
          <a:noFill/>
        </a:ln>
      </c:spPr>
    </c:plotArea>
    <c:legend>
      <c:legendPos val="r"/>
      <c:layout>
        <c:manualLayout>
          <c:xMode val="edge"/>
          <c:yMode val="edge"/>
          <c:x val="0.80672758092738406"/>
          <c:y val="0.42319044025972424"/>
          <c:w val="0.19164009186351705"/>
          <c:h val="0.19607353070128725"/>
        </c:manualLayout>
      </c:layout>
      <c:overlay val="0"/>
      <c:txPr>
        <a:bodyPr/>
        <a:lstStyle/>
        <a:p>
          <a:pPr>
            <a:defRPr sz="1800" b="1"/>
          </a:pPr>
          <a:endParaRPr lang="en-US"/>
        </a:p>
      </c:txPr>
    </c:legend>
    <c:plotVisOnly val="1"/>
    <c:dispBlanksAs val="gap"/>
    <c:showDLblsOverMax val="0"/>
  </c:chart>
  <c:spPr>
    <a:ln>
      <a:noFill/>
    </a:ln>
  </c:spPr>
  <c:txPr>
    <a:bodyPr/>
    <a:lstStyle/>
    <a:p>
      <a:pPr>
        <a:defRPr sz="1400">
          <a:solidFill>
            <a:srgbClr val="040300"/>
          </a:solidFill>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0.13776</cdr:x>
      <cdr:y>0.11639</cdr:y>
    </cdr:from>
    <cdr:to>
      <cdr:x>0.38632</cdr:x>
      <cdr:y>0.26917</cdr:y>
    </cdr:to>
    <cdr:sp macro="" textlink="">
      <cdr:nvSpPr>
        <cdr:cNvPr id="13" name="Rectangle 12"/>
        <cdr:cNvSpPr/>
      </cdr:nvSpPr>
      <cdr:spPr>
        <a:xfrm xmlns:a="http://schemas.openxmlformats.org/drawingml/2006/main">
          <a:off x="1259632" y="603448"/>
          <a:ext cx="2272878" cy="792088"/>
        </a:xfrm>
        <a:prstGeom xmlns:a="http://schemas.openxmlformats.org/drawingml/2006/main" prst="rect">
          <a:avLst/>
        </a:prstGeom>
        <a:gradFill xmlns:a="http://schemas.openxmlformats.org/drawingml/2006/main" rotWithShape="1">
          <a:gsLst>
            <a:gs pos="0">
              <a:srgbClr val="CE8E00">
                <a:tint val="100000"/>
                <a:shade val="100000"/>
                <a:satMod val="130000"/>
              </a:srgbClr>
            </a:gs>
            <a:gs pos="100000">
              <a:srgbClr val="CE8E00">
                <a:tint val="50000"/>
                <a:shade val="100000"/>
                <a:satMod val="350000"/>
              </a:srgbClr>
            </a:gs>
          </a:gsLst>
          <a:lin ang="16200000" scaled="0"/>
        </a:gradFill>
        <a:ln xmlns:a="http://schemas.openxmlformats.org/drawingml/2006/main" w="9525" cap="flat" cmpd="sng" algn="ctr">
          <a:solidFill>
            <a:srgbClr val="CE8E00">
              <a:shade val="95000"/>
              <a:satMod val="105000"/>
            </a:srgbClr>
          </a:solidFill>
          <a:prstDash val="solid"/>
        </a:ln>
        <a:effectLst xmlns:a="http://schemas.openxmlformats.org/drawingml/2006/main">
          <a:outerShdw blurRad="40000" dist="23000" dir="5400000" rotWithShape="0">
            <a:srgbClr val="000000">
              <a:alpha val="35000"/>
            </a:srgbClr>
          </a:outerShdw>
        </a:effectLst>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a:lstStyle xmlns:a="http://schemas.openxmlformats.org/drawingml/2006/main">
          <a:defPPr>
            <a:defRPr lang="en-US"/>
          </a:defPPr>
          <a:lvl1pPr marL="0" algn="l" defTabSz="914400" rtl="0" eaLnBrk="1" latinLnBrk="0" hangingPunct="1">
            <a:defRPr sz="1800" kern="1200">
              <a:solidFill>
                <a:srgbClr val="FFFFFF"/>
              </a:solidFill>
              <a:latin typeface="Calibri"/>
            </a:defRPr>
          </a:lvl1pPr>
          <a:lvl2pPr marL="457200" algn="l" defTabSz="914400" rtl="0" eaLnBrk="1" latinLnBrk="0" hangingPunct="1">
            <a:defRPr sz="1800" kern="1200">
              <a:solidFill>
                <a:srgbClr val="FFFFFF"/>
              </a:solidFill>
              <a:latin typeface="Calibri"/>
            </a:defRPr>
          </a:lvl2pPr>
          <a:lvl3pPr marL="914400" algn="l" defTabSz="914400" rtl="0" eaLnBrk="1" latinLnBrk="0" hangingPunct="1">
            <a:defRPr sz="1800" kern="1200">
              <a:solidFill>
                <a:srgbClr val="FFFFFF"/>
              </a:solidFill>
              <a:latin typeface="Calibri"/>
            </a:defRPr>
          </a:lvl3pPr>
          <a:lvl4pPr marL="1371600" algn="l" defTabSz="914400" rtl="0" eaLnBrk="1" latinLnBrk="0" hangingPunct="1">
            <a:defRPr sz="1800" kern="1200">
              <a:solidFill>
                <a:srgbClr val="FFFFFF"/>
              </a:solidFill>
              <a:latin typeface="Calibri"/>
            </a:defRPr>
          </a:lvl4pPr>
          <a:lvl5pPr marL="1828800" algn="l" defTabSz="914400" rtl="0" eaLnBrk="1" latinLnBrk="0" hangingPunct="1">
            <a:defRPr sz="1800" kern="1200">
              <a:solidFill>
                <a:srgbClr val="FFFFFF"/>
              </a:solidFill>
              <a:latin typeface="Calibri"/>
            </a:defRPr>
          </a:lvl5pPr>
          <a:lvl6pPr marL="2286000" algn="l" defTabSz="914400" rtl="0" eaLnBrk="1" latinLnBrk="0" hangingPunct="1">
            <a:defRPr sz="1800" kern="1200">
              <a:solidFill>
                <a:srgbClr val="FFFFFF"/>
              </a:solidFill>
              <a:latin typeface="Calibri"/>
            </a:defRPr>
          </a:lvl6pPr>
          <a:lvl7pPr marL="2743200" algn="l" defTabSz="914400" rtl="0" eaLnBrk="1" latinLnBrk="0" hangingPunct="1">
            <a:defRPr sz="1800" kern="1200">
              <a:solidFill>
                <a:srgbClr val="FFFFFF"/>
              </a:solidFill>
              <a:latin typeface="Calibri"/>
            </a:defRPr>
          </a:lvl7pPr>
          <a:lvl8pPr marL="3200400" algn="l" defTabSz="914400" rtl="0" eaLnBrk="1" latinLnBrk="0" hangingPunct="1">
            <a:defRPr sz="1800" kern="1200">
              <a:solidFill>
                <a:srgbClr val="FFFFFF"/>
              </a:solidFill>
              <a:latin typeface="Calibri"/>
            </a:defRPr>
          </a:lvl8pPr>
          <a:lvl9pPr marL="3657600" algn="l" defTabSz="914400" rtl="0" eaLnBrk="1" latinLnBrk="0" hangingPunct="1">
            <a:defRPr sz="1800" kern="1200">
              <a:solidFill>
                <a:srgbClr val="FFFFFF"/>
              </a:solidFill>
              <a:latin typeface="Calibri"/>
            </a:defRPr>
          </a:lvl9pPr>
        </a:lstStyle>
        <a:p xmlns:a="http://schemas.openxmlformats.org/drawingml/2006/main">
          <a:pPr algn="ctr"/>
          <a:r>
            <a:rPr lang="en-NZ" sz="1800" b="1" dirty="0" smtClean="0">
              <a:solidFill>
                <a:srgbClr val="040300"/>
              </a:solidFill>
            </a:rPr>
            <a:t>2013 mining regulations issued</a:t>
          </a:r>
        </a:p>
        <a:p xmlns:a="http://schemas.openxmlformats.org/drawingml/2006/main">
          <a:pPr algn="r"/>
          <a:r>
            <a:rPr lang="en-NZ" sz="1000" b="1" dirty="0" smtClean="0">
              <a:solidFill>
                <a:srgbClr val="040300"/>
              </a:solidFill>
            </a:rPr>
            <a:t>Dec 2013</a:t>
          </a:r>
          <a:endParaRPr lang="en-NZ" sz="1000" b="1" dirty="0">
            <a:solidFill>
              <a:srgbClr val="040300"/>
            </a:solidFill>
          </a:endParaRPr>
        </a:p>
      </cdr:txBody>
    </cdr:sp>
  </cdr:relSizeAnchor>
  <cdr:relSizeAnchor xmlns:cdr="http://schemas.openxmlformats.org/drawingml/2006/chartDrawing">
    <cdr:from>
      <cdr:x>0.72087</cdr:x>
      <cdr:y>0.19444</cdr:y>
    </cdr:from>
    <cdr:to>
      <cdr:x>0.74375</cdr:x>
      <cdr:y>0.2604</cdr:y>
    </cdr:to>
    <cdr:sp macro="" textlink="">
      <cdr:nvSpPr>
        <cdr:cNvPr id="22" name="Down Arrow 16"/>
        <cdr:cNvSpPr/>
      </cdr:nvSpPr>
      <cdr:spPr>
        <a:xfrm xmlns:a="http://schemas.openxmlformats.org/drawingml/2006/main">
          <a:off x="6591613" y="1008089"/>
          <a:ext cx="209215" cy="341975"/>
        </a:xfrm>
        <a:prstGeom xmlns:a="http://schemas.openxmlformats.org/drawingml/2006/main" prst="downArrow">
          <a:avLst/>
        </a:prstGeom>
        <a:gradFill xmlns:a="http://schemas.openxmlformats.org/drawingml/2006/main" rotWithShape="1">
          <a:gsLst>
            <a:gs pos="0">
              <a:srgbClr val="CE8E00">
                <a:tint val="100000"/>
                <a:shade val="100000"/>
                <a:satMod val="130000"/>
              </a:srgbClr>
            </a:gs>
            <a:gs pos="100000">
              <a:srgbClr val="CE8E00">
                <a:tint val="50000"/>
                <a:shade val="100000"/>
                <a:satMod val="350000"/>
              </a:srgbClr>
            </a:gs>
          </a:gsLst>
          <a:lin ang="16200000" scaled="0"/>
        </a:gradFill>
        <a:ln xmlns:a="http://schemas.openxmlformats.org/drawingml/2006/main" w="9525" cap="flat" cmpd="sng" algn="ctr">
          <a:solidFill>
            <a:srgbClr val="CE8E00">
              <a:shade val="95000"/>
              <a:satMod val="105000"/>
            </a:srgbClr>
          </a:solidFill>
          <a:prstDash val="solid"/>
        </a:ln>
        <a:effectLst xmlns:a="http://schemas.openxmlformats.org/drawingml/2006/main">
          <a:outerShdw blurRad="40000" dist="23000" dir="5400000" rotWithShape="0">
            <a:srgbClr val="000000">
              <a:alpha val="35000"/>
            </a:srgbClr>
          </a:outerShdw>
        </a:effectLst>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a:lstStyle xmlns:a="http://schemas.openxmlformats.org/drawingml/2006/main">
          <a:defPPr>
            <a:defRPr lang="en-US"/>
          </a:defPPr>
          <a:lvl1pPr marL="0" algn="l" defTabSz="914400" rtl="0" eaLnBrk="1" latinLnBrk="0" hangingPunct="1">
            <a:defRPr sz="1800" kern="1200">
              <a:solidFill>
                <a:srgbClr val="FFFFFF"/>
              </a:solidFill>
              <a:latin typeface="Calibri"/>
            </a:defRPr>
          </a:lvl1pPr>
          <a:lvl2pPr marL="457200" algn="l" defTabSz="914400" rtl="0" eaLnBrk="1" latinLnBrk="0" hangingPunct="1">
            <a:defRPr sz="1800" kern="1200">
              <a:solidFill>
                <a:srgbClr val="FFFFFF"/>
              </a:solidFill>
              <a:latin typeface="Calibri"/>
            </a:defRPr>
          </a:lvl2pPr>
          <a:lvl3pPr marL="914400" algn="l" defTabSz="914400" rtl="0" eaLnBrk="1" latinLnBrk="0" hangingPunct="1">
            <a:defRPr sz="1800" kern="1200">
              <a:solidFill>
                <a:srgbClr val="FFFFFF"/>
              </a:solidFill>
              <a:latin typeface="Calibri"/>
            </a:defRPr>
          </a:lvl3pPr>
          <a:lvl4pPr marL="1371600" algn="l" defTabSz="914400" rtl="0" eaLnBrk="1" latinLnBrk="0" hangingPunct="1">
            <a:defRPr sz="1800" kern="1200">
              <a:solidFill>
                <a:srgbClr val="FFFFFF"/>
              </a:solidFill>
              <a:latin typeface="Calibri"/>
            </a:defRPr>
          </a:lvl4pPr>
          <a:lvl5pPr marL="1828800" algn="l" defTabSz="914400" rtl="0" eaLnBrk="1" latinLnBrk="0" hangingPunct="1">
            <a:defRPr sz="1800" kern="1200">
              <a:solidFill>
                <a:srgbClr val="FFFFFF"/>
              </a:solidFill>
              <a:latin typeface="Calibri"/>
            </a:defRPr>
          </a:lvl5pPr>
          <a:lvl6pPr marL="2286000" algn="l" defTabSz="914400" rtl="0" eaLnBrk="1" latinLnBrk="0" hangingPunct="1">
            <a:defRPr sz="1800" kern="1200">
              <a:solidFill>
                <a:srgbClr val="FFFFFF"/>
              </a:solidFill>
              <a:latin typeface="Calibri"/>
            </a:defRPr>
          </a:lvl6pPr>
          <a:lvl7pPr marL="2743200" algn="l" defTabSz="914400" rtl="0" eaLnBrk="1" latinLnBrk="0" hangingPunct="1">
            <a:defRPr sz="1800" kern="1200">
              <a:solidFill>
                <a:srgbClr val="FFFFFF"/>
              </a:solidFill>
              <a:latin typeface="Calibri"/>
            </a:defRPr>
          </a:lvl7pPr>
          <a:lvl8pPr marL="3200400" algn="l" defTabSz="914400" rtl="0" eaLnBrk="1" latinLnBrk="0" hangingPunct="1">
            <a:defRPr sz="1800" kern="1200">
              <a:solidFill>
                <a:srgbClr val="FFFFFF"/>
              </a:solidFill>
              <a:latin typeface="Calibri"/>
            </a:defRPr>
          </a:lvl8pPr>
          <a:lvl9pPr marL="3657600" algn="l" defTabSz="914400" rtl="0" eaLnBrk="1" latinLnBrk="0" hangingPunct="1">
            <a:defRPr sz="1800" kern="1200">
              <a:solidFill>
                <a:srgbClr val="FFFFFF"/>
              </a:solidFill>
              <a:latin typeface="Calibri"/>
            </a:defRPr>
          </a:lvl9pPr>
        </a:lstStyle>
        <a:p xmlns:a="http://schemas.openxmlformats.org/drawingml/2006/main">
          <a:endParaRPr lang="en-US" dirty="0"/>
        </a:p>
      </cdr:txBody>
    </cdr:sp>
  </cdr:relSizeAnchor>
  <cdr:relSizeAnchor xmlns:cdr="http://schemas.openxmlformats.org/drawingml/2006/chartDrawing">
    <cdr:from>
      <cdr:x>0.83862</cdr:x>
      <cdr:y>0.21362</cdr:y>
    </cdr:from>
    <cdr:to>
      <cdr:x>0.95674</cdr:x>
      <cdr:y>0.28485</cdr:y>
    </cdr:to>
    <cdr:sp macro="" textlink="">
      <cdr:nvSpPr>
        <cdr:cNvPr id="23" name="TextBox 1"/>
        <cdr:cNvSpPr txBox="1"/>
      </cdr:nvSpPr>
      <cdr:spPr>
        <a:xfrm xmlns:a="http://schemas.openxmlformats.org/drawingml/2006/main">
          <a:off x="7668340" y="1107504"/>
          <a:ext cx="1080123" cy="369332"/>
        </a:xfrm>
        <a:prstGeom xmlns:a="http://schemas.openxmlformats.org/drawingml/2006/main" prst="rect">
          <a:avLst/>
        </a:prstGeom>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NZ" sz="1800" b="1" u="sng" dirty="0"/>
            <a:t>NZ</a:t>
          </a:r>
          <a:r>
            <a:rPr lang="en-NZ" sz="1800" b="1" dirty="0"/>
            <a:t>    </a:t>
          </a:r>
          <a:r>
            <a:rPr lang="en-NZ" sz="1800" b="1" u="sng" dirty="0"/>
            <a:t>Qld</a:t>
          </a:r>
        </a:p>
      </cdr:txBody>
    </cdr:sp>
  </cdr:relSizeAnchor>
  <cdr:relSizeAnchor xmlns:cdr="http://schemas.openxmlformats.org/drawingml/2006/chartDrawing">
    <cdr:from>
      <cdr:x>0.8465</cdr:x>
      <cdr:y>0.64417</cdr:y>
    </cdr:from>
    <cdr:to>
      <cdr:x>0.97249</cdr:x>
      <cdr:y>0.71541</cdr:y>
    </cdr:to>
    <cdr:sp macro="" textlink="">
      <cdr:nvSpPr>
        <cdr:cNvPr id="24" name="TextBox 9"/>
        <cdr:cNvSpPr txBox="1"/>
      </cdr:nvSpPr>
      <cdr:spPr>
        <a:xfrm xmlns:a="http://schemas.openxmlformats.org/drawingml/2006/main">
          <a:off x="7740396" y="3339752"/>
          <a:ext cx="1152084" cy="369332"/>
        </a:xfrm>
        <a:prstGeom xmlns:a="http://schemas.openxmlformats.org/drawingml/2006/main" prst="rect">
          <a:avLst/>
        </a:prstGeom>
      </cdr:spPr>
      <cdr:txBody>
        <a:bodyPr xmlns:a="http://schemas.openxmlformats.org/drawingml/2006/main" vertOverflow="clip" wrap="square" rtlCol="0">
          <a:spAutoFit/>
        </a:bodyPr>
        <a:lstStyle xmlns:a="http://schemas.openxmlformats.org/drawingml/2006/main"/>
        <a:p xmlns:a="http://schemas.openxmlformats.org/drawingml/2006/main">
          <a:r>
            <a:rPr lang="en-NZ" sz="1800" b="1" u="sng" dirty="0"/>
            <a:t>NZ</a:t>
          </a:r>
          <a:r>
            <a:rPr lang="en-NZ" sz="1800" b="1" dirty="0"/>
            <a:t>    </a:t>
          </a:r>
          <a:r>
            <a:rPr lang="en-NZ" sz="1800" b="1" u="sng" dirty="0"/>
            <a:t>Qld</a:t>
          </a:r>
        </a:p>
      </cdr:txBody>
    </cdr:sp>
  </cdr:relSizeAnchor>
  <cdr:relSizeAnchor xmlns:cdr="http://schemas.openxmlformats.org/drawingml/2006/chartDrawing">
    <cdr:from>
      <cdr:x>0.36704</cdr:x>
      <cdr:y>0.28334</cdr:y>
    </cdr:from>
    <cdr:to>
      <cdr:x>0.38992</cdr:x>
      <cdr:y>0.3493</cdr:y>
    </cdr:to>
    <cdr:sp macro="" textlink="">
      <cdr:nvSpPr>
        <cdr:cNvPr id="26" name="Down Arrow 14"/>
        <cdr:cNvSpPr/>
      </cdr:nvSpPr>
      <cdr:spPr>
        <a:xfrm xmlns:a="http://schemas.openxmlformats.org/drawingml/2006/main">
          <a:off x="3356214" y="1469021"/>
          <a:ext cx="209214" cy="341974"/>
        </a:xfrm>
        <a:prstGeom xmlns:a="http://schemas.openxmlformats.org/drawingml/2006/main" prst="downArrow">
          <a:avLst/>
        </a:prstGeom>
        <a:gradFill xmlns:a="http://schemas.openxmlformats.org/drawingml/2006/main" rotWithShape="1">
          <a:gsLst>
            <a:gs pos="0">
              <a:srgbClr val="CE8E00">
                <a:tint val="100000"/>
                <a:shade val="100000"/>
                <a:satMod val="130000"/>
              </a:srgbClr>
            </a:gs>
            <a:gs pos="100000">
              <a:srgbClr val="CE8E00">
                <a:tint val="50000"/>
                <a:shade val="100000"/>
                <a:satMod val="350000"/>
              </a:srgbClr>
            </a:gs>
          </a:gsLst>
          <a:lin ang="16200000" scaled="0"/>
        </a:gradFill>
        <a:ln xmlns:a="http://schemas.openxmlformats.org/drawingml/2006/main" w="9525" cap="flat" cmpd="sng" algn="ctr">
          <a:solidFill>
            <a:srgbClr val="CE8E00">
              <a:shade val="95000"/>
              <a:satMod val="105000"/>
            </a:srgbClr>
          </a:solidFill>
          <a:prstDash val="solid"/>
        </a:ln>
        <a:effectLst xmlns:a="http://schemas.openxmlformats.org/drawingml/2006/main">
          <a:outerShdw blurRad="40000" dist="23000" dir="5400000" rotWithShape="0">
            <a:srgbClr val="000000">
              <a:alpha val="35000"/>
            </a:srgbClr>
          </a:outerShdw>
        </a:effectLst>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a:lstStyle xmlns:a="http://schemas.openxmlformats.org/drawingml/2006/main">
          <a:defPPr>
            <a:defRPr lang="en-US"/>
          </a:defPPr>
          <a:lvl1pPr marL="0" algn="l" defTabSz="914400" rtl="0" eaLnBrk="1" latinLnBrk="0" hangingPunct="1">
            <a:defRPr sz="1800" kern="1200">
              <a:solidFill>
                <a:srgbClr val="FFFFFF"/>
              </a:solidFill>
              <a:latin typeface="Calibri"/>
            </a:defRPr>
          </a:lvl1pPr>
          <a:lvl2pPr marL="457200" algn="l" defTabSz="914400" rtl="0" eaLnBrk="1" latinLnBrk="0" hangingPunct="1">
            <a:defRPr sz="1800" kern="1200">
              <a:solidFill>
                <a:srgbClr val="FFFFFF"/>
              </a:solidFill>
              <a:latin typeface="Calibri"/>
            </a:defRPr>
          </a:lvl2pPr>
          <a:lvl3pPr marL="914400" algn="l" defTabSz="914400" rtl="0" eaLnBrk="1" latinLnBrk="0" hangingPunct="1">
            <a:defRPr sz="1800" kern="1200">
              <a:solidFill>
                <a:srgbClr val="FFFFFF"/>
              </a:solidFill>
              <a:latin typeface="Calibri"/>
            </a:defRPr>
          </a:lvl3pPr>
          <a:lvl4pPr marL="1371600" algn="l" defTabSz="914400" rtl="0" eaLnBrk="1" latinLnBrk="0" hangingPunct="1">
            <a:defRPr sz="1800" kern="1200">
              <a:solidFill>
                <a:srgbClr val="FFFFFF"/>
              </a:solidFill>
              <a:latin typeface="Calibri"/>
            </a:defRPr>
          </a:lvl4pPr>
          <a:lvl5pPr marL="1828800" algn="l" defTabSz="914400" rtl="0" eaLnBrk="1" latinLnBrk="0" hangingPunct="1">
            <a:defRPr sz="1800" kern="1200">
              <a:solidFill>
                <a:srgbClr val="FFFFFF"/>
              </a:solidFill>
              <a:latin typeface="Calibri"/>
            </a:defRPr>
          </a:lvl5pPr>
          <a:lvl6pPr marL="2286000" algn="l" defTabSz="914400" rtl="0" eaLnBrk="1" latinLnBrk="0" hangingPunct="1">
            <a:defRPr sz="1800" kern="1200">
              <a:solidFill>
                <a:srgbClr val="FFFFFF"/>
              </a:solidFill>
              <a:latin typeface="Calibri"/>
            </a:defRPr>
          </a:lvl6pPr>
          <a:lvl7pPr marL="2743200" algn="l" defTabSz="914400" rtl="0" eaLnBrk="1" latinLnBrk="0" hangingPunct="1">
            <a:defRPr sz="1800" kern="1200">
              <a:solidFill>
                <a:srgbClr val="FFFFFF"/>
              </a:solidFill>
              <a:latin typeface="Calibri"/>
            </a:defRPr>
          </a:lvl7pPr>
          <a:lvl8pPr marL="3200400" algn="l" defTabSz="914400" rtl="0" eaLnBrk="1" latinLnBrk="0" hangingPunct="1">
            <a:defRPr sz="1800" kern="1200">
              <a:solidFill>
                <a:srgbClr val="FFFFFF"/>
              </a:solidFill>
              <a:latin typeface="Calibri"/>
            </a:defRPr>
          </a:lvl8pPr>
          <a:lvl9pPr marL="3657600" algn="l" defTabSz="914400" rtl="0" eaLnBrk="1" latinLnBrk="0" hangingPunct="1">
            <a:defRPr sz="1800" kern="1200">
              <a:solidFill>
                <a:srgbClr val="FFFFFF"/>
              </a:solidFill>
              <a:latin typeface="Calibri"/>
            </a:defRPr>
          </a:lvl9pPr>
        </a:lstStyle>
        <a:p xmlns:a="http://schemas.openxmlformats.org/drawingml/2006/main">
          <a:endParaRPr lang="en-US" dirty="0"/>
        </a:p>
      </cdr:txBody>
    </cdr:sp>
  </cdr:relSizeAnchor>
  <cdr:relSizeAnchor xmlns:cdr="http://schemas.openxmlformats.org/drawingml/2006/chartDrawing">
    <cdr:from>
      <cdr:x>0.5945</cdr:x>
      <cdr:y>0.01917</cdr:y>
    </cdr:from>
    <cdr:to>
      <cdr:x>0.87012</cdr:x>
      <cdr:y>0.17441</cdr:y>
    </cdr:to>
    <cdr:sp macro="" textlink="">
      <cdr:nvSpPr>
        <cdr:cNvPr id="27" name="Rectangle 15"/>
        <cdr:cNvSpPr/>
      </cdr:nvSpPr>
      <cdr:spPr>
        <a:xfrm xmlns:a="http://schemas.openxmlformats.org/drawingml/2006/main">
          <a:off x="5436096" y="99392"/>
          <a:ext cx="2520249" cy="804850"/>
        </a:xfrm>
        <a:prstGeom xmlns:a="http://schemas.openxmlformats.org/drawingml/2006/main" prst="rect">
          <a:avLst/>
        </a:prstGeom>
        <a:gradFill xmlns:a="http://schemas.openxmlformats.org/drawingml/2006/main" rotWithShape="1">
          <a:gsLst>
            <a:gs pos="0">
              <a:srgbClr val="CE8E00">
                <a:tint val="100000"/>
                <a:shade val="100000"/>
                <a:satMod val="130000"/>
              </a:srgbClr>
            </a:gs>
            <a:gs pos="100000">
              <a:srgbClr val="CE8E00">
                <a:tint val="50000"/>
                <a:shade val="100000"/>
                <a:satMod val="350000"/>
              </a:srgbClr>
            </a:gs>
          </a:gsLst>
          <a:lin ang="16200000" scaled="0"/>
        </a:gradFill>
        <a:ln xmlns:a="http://schemas.openxmlformats.org/drawingml/2006/main" w="9525" cap="flat" cmpd="sng" algn="ctr">
          <a:solidFill>
            <a:srgbClr val="CE8E00">
              <a:shade val="95000"/>
              <a:satMod val="105000"/>
            </a:srgbClr>
          </a:solidFill>
          <a:prstDash val="solid"/>
        </a:ln>
        <a:effectLst xmlns:a="http://schemas.openxmlformats.org/drawingml/2006/main">
          <a:outerShdw blurRad="40000" dist="23000" dir="5400000" rotWithShape="0">
            <a:srgbClr val="000000">
              <a:alpha val="35000"/>
            </a:srgbClr>
          </a:outerShdw>
        </a:effectLst>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a:lstStyle xmlns:a="http://schemas.openxmlformats.org/drawingml/2006/main">
          <a:defPPr>
            <a:defRPr lang="en-US"/>
          </a:defPPr>
          <a:lvl1pPr marL="0" algn="l" defTabSz="914400" rtl="0" eaLnBrk="1" latinLnBrk="0" hangingPunct="1">
            <a:defRPr sz="1800" kern="1200">
              <a:solidFill>
                <a:srgbClr val="FFFFFF"/>
              </a:solidFill>
              <a:latin typeface="Calibri"/>
            </a:defRPr>
          </a:lvl1pPr>
          <a:lvl2pPr marL="457200" algn="l" defTabSz="914400" rtl="0" eaLnBrk="1" latinLnBrk="0" hangingPunct="1">
            <a:defRPr sz="1800" kern="1200">
              <a:solidFill>
                <a:srgbClr val="FFFFFF"/>
              </a:solidFill>
              <a:latin typeface="Calibri"/>
            </a:defRPr>
          </a:lvl2pPr>
          <a:lvl3pPr marL="914400" algn="l" defTabSz="914400" rtl="0" eaLnBrk="1" latinLnBrk="0" hangingPunct="1">
            <a:defRPr sz="1800" kern="1200">
              <a:solidFill>
                <a:srgbClr val="FFFFFF"/>
              </a:solidFill>
              <a:latin typeface="Calibri"/>
            </a:defRPr>
          </a:lvl3pPr>
          <a:lvl4pPr marL="1371600" algn="l" defTabSz="914400" rtl="0" eaLnBrk="1" latinLnBrk="0" hangingPunct="1">
            <a:defRPr sz="1800" kern="1200">
              <a:solidFill>
                <a:srgbClr val="FFFFFF"/>
              </a:solidFill>
              <a:latin typeface="Calibri"/>
            </a:defRPr>
          </a:lvl4pPr>
          <a:lvl5pPr marL="1828800" algn="l" defTabSz="914400" rtl="0" eaLnBrk="1" latinLnBrk="0" hangingPunct="1">
            <a:defRPr sz="1800" kern="1200">
              <a:solidFill>
                <a:srgbClr val="FFFFFF"/>
              </a:solidFill>
              <a:latin typeface="Calibri"/>
            </a:defRPr>
          </a:lvl5pPr>
          <a:lvl6pPr marL="2286000" algn="l" defTabSz="914400" rtl="0" eaLnBrk="1" latinLnBrk="0" hangingPunct="1">
            <a:defRPr sz="1800" kern="1200">
              <a:solidFill>
                <a:srgbClr val="FFFFFF"/>
              </a:solidFill>
              <a:latin typeface="Calibri"/>
            </a:defRPr>
          </a:lvl6pPr>
          <a:lvl7pPr marL="2743200" algn="l" defTabSz="914400" rtl="0" eaLnBrk="1" latinLnBrk="0" hangingPunct="1">
            <a:defRPr sz="1800" kern="1200">
              <a:solidFill>
                <a:srgbClr val="FFFFFF"/>
              </a:solidFill>
              <a:latin typeface="Calibri"/>
            </a:defRPr>
          </a:lvl7pPr>
          <a:lvl8pPr marL="3200400" algn="l" defTabSz="914400" rtl="0" eaLnBrk="1" latinLnBrk="0" hangingPunct="1">
            <a:defRPr sz="1800" kern="1200">
              <a:solidFill>
                <a:srgbClr val="FFFFFF"/>
              </a:solidFill>
              <a:latin typeface="Calibri"/>
            </a:defRPr>
          </a:lvl8pPr>
          <a:lvl9pPr marL="3657600" algn="l" defTabSz="914400" rtl="0" eaLnBrk="1" latinLnBrk="0" hangingPunct="1">
            <a:defRPr sz="1800" kern="1200">
              <a:solidFill>
                <a:srgbClr val="FFFFFF"/>
              </a:solidFill>
              <a:latin typeface="Calibri"/>
            </a:defRPr>
          </a:lvl9pPr>
        </a:lstStyle>
        <a:p xmlns:a="http://schemas.openxmlformats.org/drawingml/2006/main">
          <a:pPr algn="ctr"/>
          <a:r>
            <a:rPr lang="en-NZ" b="1" dirty="0" smtClean="0">
              <a:solidFill>
                <a:srgbClr val="040300"/>
              </a:solidFill>
            </a:rPr>
            <a:t>2013 mining regulations compliance date</a:t>
          </a:r>
        </a:p>
        <a:p xmlns:a="http://schemas.openxmlformats.org/drawingml/2006/main">
          <a:pPr algn="r"/>
          <a:r>
            <a:rPr lang="en-NZ" sz="1000" b="1" dirty="0" smtClean="0">
              <a:solidFill>
                <a:srgbClr val="040300"/>
              </a:solidFill>
            </a:rPr>
            <a:t>Jan 2015</a:t>
          </a:r>
          <a:endParaRPr lang="en-NZ" sz="1000" b="1" dirty="0">
            <a:solidFill>
              <a:srgbClr val="0403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6332"/>
          </a:xfrm>
          <a:prstGeom prst="rect">
            <a:avLst/>
          </a:prstGeom>
        </p:spPr>
        <p:txBody>
          <a:bodyPr vert="horz" lIns="95556" tIns="47778" rIns="95556" bIns="47778" rtlCol="0"/>
          <a:lstStyle>
            <a:lvl1pPr algn="l">
              <a:defRPr sz="1300"/>
            </a:lvl1pPr>
          </a:lstStyle>
          <a:p>
            <a:endParaRPr lang="en-NZ" dirty="0"/>
          </a:p>
        </p:txBody>
      </p:sp>
      <p:sp>
        <p:nvSpPr>
          <p:cNvPr id="3" name="Date Placeholder 2"/>
          <p:cNvSpPr>
            <a:spLocks noGrp="1"/>
          </p:cNvSpPr>
          <p:nvPr>
            <p:ph type="dt" sz="quarter" idx="1"/>
          </p:nvPr>
        </p:nvSpPr>
        <p:spPr>
          <a:xfrm>
            <a:off x="3850442" y="0"/>
            <a:ext cx="2945660" cy="496332"/>
          </a:xfrm>
          <a:prstGeom prst="rect">
            <a:avLst/>
          </a:prstGeom>
        </p:spPr>
        <p:txBody>
          <a:bodyPr vert="horz" lIns="95556" tIns="47778" rIns="95556" bIns="47778" rtlCol="0"/>
          <a:lstStyle>
            <a:lvl1pPr algn="r">
              <a:defRPr sz="1300"/>
            </a:lvl1pPr>
          </a:lstStyle>
          <a:p>
            <a:fld id="{15E347FA-984D-4453-B023-3F25634E33CA}" type="datetimeFigureOut">
              <a:rPr lang="en-NZ" smtClean="0"/>
              <a:pPr/>
              <a:t>26/04/2016</a:t>
            </a:fld>
            <a:endParaRPr lang="en-NZ" dirty="0"/>
          </a:p>
        </p:txBody>
      </p:sp>
      <p:sp>
        <p:nvSpPr>
          <p:cNvPr id="4" name="Footer Placeholder 3"/>
          <p:cNvSpPr>
            <a:spLocks noGrp="1"/>
          </p:cNvSpPr>
          <p:nvPr>
            <p:ph type="ftr" sz="quarter" idx="2"/>
          </p:nvPr>
        </p:nvSpPr>
        <p:spPr>
          <a:xfrm>
            <a:off x="0" y="9428583"/>
            <a:ext cx="2945660" cy="496332"/>
          </a:xfrm>
          <a:prstGeom prst="rect">
            <a:avLst/>
          </a:prstGeom>
        </p:spPr>
        <p:txBody>
          <a:bodyPr vert="horz" lIns="95556" tIns="47778" rIns="95556" bIns="47778" rtlCol="0" anchor="b"/>
          <a:lstStyle>
            <a:lvl1pPr algn="l">
              <a:defRPr sz="1300"/>
            </a:lvl1pPr>
          </a:lstStyle>
          <a:p>
            <a:endParaRPr lang="en-NZ" dirty="0"/>
          </a:p>
        </p:txBody>
      </p:sp>
      <p:sp>
        <p:nvSpPr>
          <p:cNvPr id="5" name="Slide Number Placeholder 4"/>
          <p:cNvSpPr>
            <a:spLocks noGrp="1"/>
          </p:cNvSpPr>
          <p:nvPr>
            <p:ph type="sldNum" sz="quarter" idx="3"/>
          </p:nvPr>
        </p:nvSpPr>
        <p:spPr>
          <a:xfrm>
            <a:off x="3850442" y="9428583"/>
            <a:ext cx="2945660" cy="496332"/>
          </a:xfrm>
          <a:prstGeom prst="rect">
            <a:avLst/>
          </a:prstGeom>
        </p:spPr>
        <p:txBody>
          <a:bodyPr vert="horz" lIns="95556" tIns="47778" rIns="95556" bIns="47778" rtlCol="0" anchor="b"/>
          <a:lstStyle>
            <a:lvl1pPr algn="r">
              <a:defRPr sz="1300"/>
            </a:lvl1pPr>
          </a:lstStyle>
          <a:p>
            <a:fld id="{0414F3BE-74EE-4DB8-B8AB-24E5A843A124}" type="slidenum">
              <a:rPr lang="en-NZ" smtClean="0"/>
              <a:pPr/>
              <a:t>‹#›</a:t>
            </a:fld>
            <a:endParaRPr lang="en-NZ" dirty="0"/>
          </a:p>
        </p:txBody>
      </p:sp>
    </p:spTree>
    <p:extLst>
      <p:ext uri="{BB962C8B-B14F-4D97-AF65-F5344CB8AC3E}">
        <p14:creationId xmlns:p14="http://schemas.microsoft.com/office/powerpoint/2010/main" val="24793025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6332"/>
          </a:xfrm>
          <a:prstGeom prst="rect">
            <a:avLst/>
          </a:prstGeom>
        </p:spPr>
        <p:txBody>
          <a:bodyPr vert="horz" lIns="95556" tIns="47778" rIns="95556" bIns="47778" rtlCol="0"/>
          <a:lstStyle>
            <a:lvl1pPr algn="l">
              <a:defRPr sz="1300"/>
            </a:lvl1pPr>
          </a:lstStyle>
          <a:p>
            <a:endParaRPr lang="en-NZ" dirty="0"/>
          </a:p>
        </p:txBody>
      </p:sp>
      <p:sp>
        <p:nvSpPr>
          <p:cNvPr id="3" name="Date Placeholder 2"/>
          <p:cNvSpPr>
            <a:spLocks noGrp="1"/>
          </p:cNvSpPr>
          <p:nvPr>
            <p:ph type="dt" idx="1"/>
          </p:nvPr>
        </p:nvSpPr>
        <p:spPr>
          <a:xfrm>
            <a:off x="3850442" y="0"/>
            <a:ext cx="2945660" cy="496332"/>
          </a:xfrm>
          <a:prstGeom prst="rect">
            <a:avLst/>
          </a:prstGeom>
        </p:spPr>
        <p:txBody>
          <a:bodyPr vert="horz" lIns="95556" tIns="47778" rIns="95556" bIns="47778" rtlCol="0"/>
          <a:lstStyle>
            <a:lvl1pPr algn="r">
              <a:defRPr sz="1300"/>
            </a:lvl1pPr>
          </a:lstStyle>
          <a:p>
            <a:fld id="{DAF32BF8-8514-4EFE-B8CC-D99DDD09CBFF}" type="datetimeFigureOut">
              <a:rPr lang="en-NZ" smtClean="0"/>
              <a:pPr/>
              <a:t>26/04/2016</a:t>
            </a:fld>
            <a:endParaRPr lang="en-NZ"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5556" tIns="47778" rIns="95556" bIns="47778" rtlCol="0" anchor="ctr"/>
          <a:lstStyle/>
          <a:p>
            <a:endParaRPr lang="en-NZ"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5556" tIns="47778" rIns="95556" bIns="4777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28583"/>
            <a:ext cx="2945660" cy="496332"/>
          </a:xfrm>
          <a:prstGeom prst="rect">
            <a:avLst/>
          </a:prstGeom>
        </p:spPr>
        <p:txBody>
          <a:bodyPr vert="horz" lIns="95556" tIns="47778" rIns="95556" bIns="47778" rtlCol="0" anchor="b"/>
          <a:lstStyle>
            <a:lvl1pPr algn="l">
              <a:defRPr sz="1300"/>
            </a:lvl1pPr>
          </a:lstStyle>
          <a:p>
            <a:endParaRPr lang="en-NZ" dirty="0"/>
          </a:p>
        </p:txBody>
      </p:sp>
      <p:sp>
        <p:nvSpPr>
          <p:cNvPr id="7" name="Slide Number Placeholder 6"/>
          <p:cNvSpPr>
            <a:spLocks noGrp="1"/>
          </p:cNvSpPr>
          <p:nvPr>
            <p:ph type="sldNum" sz="quarter" idx="5"/>
          </p:nvPr>
        </p:nvSpPr>
        <p:spPr>
          <a:xfrm>
            <a:off x="3850442" y="9428583"/>
            <a:ext cx="2945660" cy="496332"/>
          </a:xfrm>
          <a:prstGeom prst="rect">
            <a:avLst/>
          </a:prstGeom>
        </p:spPr>
        <p:txBody>
          <a:bodyPr vert="horz" lIns="95556" tIns="47778" rIns="95556" bIns="47778" rtlCol="0" anchor="b"/>
          <a:lstStyle>
            <a:lvl1pPr algn="r">
              <a:defRPr sz="1300"/>
            </a:lvl1pPr>
          </a:lstStyle>
          <a:p>
            <a:fld id="{748042C2-985B-4C67-8460-F8D314AE9C1F}" type="slidenum">
              <a:rPr lang="en-NZ" smtClean="0"/>
              <a:pPr/>
              <a:t>‹#›</a:t>
            </a:fld>
            <a:endParaRPr lang="en-NZ" dirty="0"/>
          </a:p>
        </p:txBody>
      </p:sp>
    </p:spTree>
    <p:extLst>
      <p:ext uri="{BB962C8B-B14F-4D97-AF65-F5344CB8AC3E}">
        <p14:creationId xmlns:p14="http://schemas.microsoft.com/office/powerpoint/2010/main" val="1038679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Narrow" pitchFamily="11" charset="0"/>
                <a:ea typeface="ＭＳ Ｐゴシック" pitchFamily="11" charset="-128"/>
              </a:defRPr>
            </a:lvl1pPr>
            <a:lvl2pPr marL="36853440" indent="-36853440">
              <a:defRPr sz="2500">
                <a:solidFill>
                  <a:schemeClr val="tx1"/>
                </a:solidFill>
                <a:latin typeface="Arial Narrow" pitchFamily="11" charset="0"/>
                <a:ea typeface="ＭＳ Ｐゴシック" pitchFamily="11" charset="-128"/>
              </a:defRPr>
            </a:lvl2pPr>
            <a:lvl3pPr>
              <a:defRPr sz="2500">
                <a:solidFill>
                  <a:schemeClr val="tx1"/>
                </a:solidFill>
                <a:latin typeface="Arial Narrow" pitchFamily="11" charset="0"/>
                <a:ea typeface="ＭＳ Ｐゴシック" pitchFamily="11" charset="-128"/>
              </a:defRPr>
            </a:lvl3pPr>
            <a:lvl4pPr>
              <a:defRPr sz="2500">
                <a:solidFill>
                  <a:schemeClr val="tx1"/>
                </a:solidFill>
                <a:latin typeface="Arial Narrow" pitchFamily="11" charset="0"/>
                <a:ea typeface="ＭＳ Ｐゴシック" pitchFamily="11" charset="-128"/>
              </a:defRPr>
            </a:lvl4pPr>
            <a:lvl5pPr>
              <a:defRPr sz="2500">
                <a:solidFill>
                  <a:schemeClr val="tx1"/>
                </a:solidFill>
                <a:latin typeface="Arial Narrow" pitchFamily="11" charset="0"/>
                <a:ea typeface="ＭＳ Ｐゴシック" pitchFamily="11" charset="-128"/>
              </a:defRPr>
            </a:lvl5pPr>
            <a:lvl6pPr marL="477647" eaLnBrk="0" fontAlgn="base" hangingPunct="0">
              <a:spcBef>
                <a:spcPct val="0"/>
              </a:spcBef>
              <a:spcAft>
                <a:spcPct val="0"/>
              </a:spcAft>
              <a:defRPr sz="2500">
                <a:solidFill>
                  <a:schemeClr val="tx1"/>
                </a:solidFill>
                <a:latin typeface="Arial Narrow" pitchFamily="11" charset="0"/>
                <a:ea typeface="ＭＳ Ｐゴシック" pitchFamily="11" charset="-128"/>
              </a:defRPr>
            </a:lvl6pPr>
            <a:lvl7pPr marL="955294" eaLnBrk="0" fontAlgn="base" hangingPunct="0">
              <a:spcBef>
                <a:spcPct val="0"/>
              </a:spcBef>
              <a:spcAft>
                <a:spcPct val="0"/>
              </a:spcAft>
              <a:defRPr sz="2500">
                <a:solidFill>
                  <a:schemeClr val="tx1"/>
                </a:solidFill>
                <a:latin typeface="Arial Narrow" pitchFamily="11" charset="0"/>
                <a:ea typeface="ＭＳ Ｐゴシック" pitchFamily="11" charset="-128"/>
              </a:defRPr>
            </a:lvl7pPr>
            <a:lvl8pPr marL="1432941" eaLnBrk="0" fontAlgn="base" hangingPunct="0">
              <a:spcBef>
                <a:spcPct val="0"/>
              </a:spcBef>
              <a:spcAft>
                <a:spcPct val="0"/>
              </a:spcAft>
              <a:defRPr sz="2500">
                <a:solidFill>
                  <a:schemeClr val="tx1"/>
                </a:solidFill>
                <a:latin typeface="Arial Narrow" pitchFamily="11" charset="0"/>
                <a:ea typeface="ＭＳ Ｐゴシック" pitchFamily="11" charset="-128"/>
              </a:defRPr>
            </a:lvl8pPr>
            <a:lvl9pPr marL="1910588" eaLnBrk="0" fontAlgn="base" hangingPunct="0">
              <a:spcBef>
                <a:spcPct val="0"/>
              </a:spcBef>
              <a:spcAft>
                <a:spcPct val="0"/>
              </a:spcAft>
              <a:defRPr sz="2500">
                <a:solidFill>
                  <a:schemeClr val="tx1"/>
                </a:solidFill>
                <a:latin typeface="Arial Narrow" pitchFamily="11" charset="0"/>
                <a:ea typeface="ＭＳ Ｐゴシック" pitchFamily="11" charset="-128"/>
              </a:defRPr>
            </a:lvl9pPr>
          </a:lstStyle>
          <a:p>
            <a:fld id="{E0CC5547-0CC0-41C1-86C7-6FC0550AD418}" type="slidenum">
              <a:rPr lang="en-US" sz="1300">
                <a:solidFill>
                  <a:prstClr val="black"/>
                </a:solidFill>
                <a:latin typeface="Arial" charset="0"/>
              </a:rPr>
              <a:pPr/>
              <a:t>1</a:t>
            </a:fld>
            <a:endParaRPr lang="en-US" sz="1300" dirty="0">
              <a:solidFill>
                <a:prstClr val="black"/>
              </a:solidFill>
              <a:latin typeface="Arial" charset="0"/>
            </a:endParaRPr>
          </a:p>
        </p:txBody>
      </p:sp>
      <p:sp>
        <p:nvSpPr>
          <p:cNvPr id="16387"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14876506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4541" y="4747295"/>
            <a:ext cx="5438140" cy="4466987"/>
          </a:xfrm>
        </p:spPr>
        <p:txBody>
          <a:bodyPr>
            <a:noAutofit/>
          </a:bodyPr>
          <a:lstStyle/>
          <a:p>
            <a:pPr marL="349318" indent="-349318">
              <a:tabLst>
                <a:tab pos="349318" algn="l"/>
              </a:tabLst>
            </a:pPr>
            <a:endParaRPr lang="en-NZ" sz="1100" dirty="0" smtClean="0"/>
          </a:p>
          <a:p>
            <a:endParaRPr lang="en-NZ" dirty="0" smtClean="0"/>
          </a:p>
        </p:txBody>
      </p:sp>
      <p:sp>
        <p:nvSpPr>
          <p:cNvPr id="4" name="Slide Number Placeholder 3"/>
          <p:cNvSpPr>
            <a:spLocks noGrp="1"/>
          </p:cNvSpPr>
          <p:nvPr>
            <p:ph type="sldNum" sz="quarter" idx="10"/>
          </p:nvPr>
        </p:nvSpPr>
        <p:spPr/>
        <p:txBody>
          <a:bodyPr/>
          <a:lstStyle/>
          <a:p>
            <a:fld id="{B1736336-655A-40F5-A6B0-BC1D49195047}" type="slidenum">
              <a:rPr lang="en-NZ" smtClean="0">
                <a:solidFill>
                  <a:prstClr val="black"/>
                </a:solidFill>
              </a:rPr>
              <a:pPr/>
              <a:t>10</a:t>
            </a:fld>
            <a:endParaRPr lang="en-NZ" dirty="0">
              <a:solidFill>
                <a:prstClr val="black"/>
              </a:solidFill>
            </a:endParaRPr>
          </a:p>
        </p:txBody>
      </p:sp>
    </p:spTree>
    <p:extLst>
      <p:ext uri="{BB962C8B-B14F-4D97-AF65-F5344CB8AC3E}">
        <p14:creationId xmlns:p14="http://schemas.microsoft.com/office/powerpoint/2010/main" val="646163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4541" y="4747295"/>
            <a:ext cx="5438140" cy="4466987"/>
          </a:xfrm>
        </p:spPr>
        <p:txBody>
          <a:bodyPr>
            <a:noAutofit/>
          </a:bodyPr>
          <a:lstStyle/>
          <a:p>
            <a:pPr marL="349318" indent="-349318">
              <a:tabLst>
                <a:tab pos="349318" algn="l"/>
              </a:tabLst>
            </a:pPr>
            <a:endParaRPr lang="en-NZ" sz="1100" dirty="0" smtClean="0"/>
          </a:p>
          <a:p>
            <a:endParaRPr lang="en-NZ" dirty="0" smtClean="0"/>
          </a:p>
        </p:txBody>
      </p:sp>
      <p:sp>
        <p:nvSpPr>
          <p:cNvPr id="4" name="Slide Number Placeholder 3"/>
          <p:cNvSpPr>
            <a:spLocks noGrp="1"/>
          </p:cNvSpPr>
          <p:nvPr>
            <p:ph type="sldNum" sz="quarter" idx="10"/>
          </p:nvPr>
        </p:nvSpPr>
        <p:spPr/>
        <p:txBody>
          <a:bodyPr/>
          <a:lstStyle/>
          <a:p>
            <a:fld id="{B1736336-655A-40F5-A6B0-BC1D49195047}" type="slidenum">
              <a:rPr lang="en-NZ" smtClean="0">
                <a:solidFill>
                  <a:prstClr val="black"/>
                </a:solidFill>
              </a:rPr>
              <a:pPr/>
              <a:t>11</a:t>
            </a:fld>
            <a:endParaRPr lang="en-NZ" dirty="0">
              <a:solidFill>
                <a:prstClr val="black"/>
              </a:solidFill>
            </a:endParaRPr>
          </a:p>
        </p:txBody>
      </p:sp>
    </p:spTree>
    <p:extLst>
      <p:ext uri="{BB962C8B-B14F-4D97-AF65-F5344CB8AC3E}">
        <p14:creationId xmlns:p14="http://schemas.microsoft.com/office/powerpoint/2010/main" val="6461636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4541" y="4747295"/>
            <a:ext cx="5438140" cy="4466987"/>
          </a:xfrm>
        </p:spPr>
        <p:txBody>
          <a:bodyPr>
            <a:noAutofit/>
          </a:bodyPr>
          <a:lstStyle/>
          <a:p>
            <a:pPr marL="349318" indent="-349318">
              <a:tabLst>
                <a:tab pos="349318" algn="l"/>
              </a:tabLst>
            </a:pPr>
            <a:endParaRPr lang="en-NZ" sz="1100" dirty="0" smtClean="0"/>
          </a:p>
          <a:p>
            <a:endParaRPr lang="en-NZ" dirty="0" smtClean="0"/>
          </a:p>
        </p:txBody>
      </p:sp>
      <p:sp>
        <p:nvSpPr>
          <p:cNvPr id="4" name="Slide Number Placeholder 3"/>
          <p:cNvSpPr>
            <a:spLocks noGrp="1"/>
          </p:cNvSpPr>
          <p:nvPr>
            <p:ph type="sldNum" sz="quarter" idx="10"/>
          </p:nvPr>
        </p:nvSpPr>
        <p:spPr/>
        <p:txBody>
          <a:bodyPr/>
          <a:lstStyle/>
          <a:p>
            <a:fld id="{B1736336-655A-40F5-A6B0-BC1D49195047}" type="slidenum">
              <a:rPr lang="en-NZ" smtClean="0">
                <a:solidFill>
                  <a:prstClr val="black"/>
                </a:solidFill>
              </a:rPr>
              <a:pPr/>
              <a:t>12</a:t>
            </a:fld>
            <a:endParaRPr lang="en-NZ" dirty="0">
              <a:solidFill>
                <a:prstClr val="black"/>
              </a:solidFill>
            </a:endParaRPr>
          </a:p>
        </p:txBody>
      </p:sp>
    </p:spTree>
    <p:extLst>
      <p:ext uri="{BB962C8B-B14F-4D97-AF65-F5344CB8AC3E}">
        <p14:creationId xmlns:p14="http://schemas.microsoft.com/office/powerpoint/2010/main" val="6461636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4541" y="4747295"/>
            <a:ext cx="5438140" cy="4466987"/>
          </a:xfrm>
        </p:spPr>
        <p:txBody>
          <a:bodyPr>
            <a:noAutofit/>
          </a:bodyPr>
          <a:lstStyle/>
          <a:p>
            <a:pPr marL="349318" indent="-349318">
              <a:tabLst>
                <a:tab pos="349318" algn="l"/>
              </a:tabLst>
            </a:pPr>
            <a:endParaRPr lang="en-NZ" sz="1100" dirty="0" smtClean="0"/>
          </a:p>
          <a:p>
            <a:endParaRPr lang="en-NZ" dirty="0" smtClean="0"/>
          </a:p>
        </p:txBody>
      </p:sp>
      <p:sp>
        <p:nvSpPr>
          <p:cNvPr id="4" name="Slide Number Placeholder 3"/>
          <p:cNvSpPr>
            <a:spLocks noGrp="1"/>
          </p:cNvSpPr>
          <p:nvPr>
            <p:ph type="sldNum" sz="quarter" idx="10"/>
          </p:nvPr>
        </p:nvSpPr>
        <p:spPr/>
        <p:txBody>
          <a:bodyPr/>
          <a:lstStyle/>
          <a:p>
            <a:fld id="{B1736336-655A-40F5-A6B0-BC1D49195047}" type="slidenum">
              <a:rPr lang="en-NZ" smtClean="0">
                <a:solidFill>
                  <a:prstClr val="black"/>
                </a:solidFill>
              </a:rPr>
              <a:pPr/>
              <a:t>13</a:t>
            </a:fld>
            <a:endParaRPr lang="en-NZ" dirty="0">
              <a:solidFill>
                <a:prstClr val="black"/>
              </a:solidFill>
            </a:endParaRPr>
          </a:p>
        </p:txBody>
      </p:sp>
    </p:spTree>
    <p:extLst>
      <p:ext uri="{BB962C8B-B14F-4D97-AF65-F5344CB8AC3E}">
        <p14:creationId xmlns:p14="http://schemas.microsoft.com/office/powerpoint/2010/main" val="646163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4541" y="4747295"/>
            <a:ext cx="5438140" cy="4466987"/>
          </a:xfrm>
        </p:spPr>
        <p:txBody>
          <a:bodyPr>
            <a:noAutofit/>
          </a:bodyPr>
          <a:lstStyle/>
          <a:p>
            <a:pPr marL="349318" indent="-349318">
              <a:tabLst>
                <a:tab pos="349318" algn="l"/>
              </a:tabLst>
            </a:pPr>
            <a:endParaRPr lang="en-NZ" sz="1100" dirty="0" smtClean="0"/>
          </a:p>
          <a:p>
            <a:endParaRPr lang="en-NZ" dirty="0" smtClean="0"/>
          </a:p>
        </p:txBody>
      </p:sp>
      <p:sp>
        <p:nvSpPr>
          <p:cNvPr id="4" name="Slide Number Placeholder 3"/>
          <p:cNvSpPr>
            <a:spLocks noGrp="1"/>
          </p:cNvSpPr>
          <p:nvPr>
            <p:ph type="sldNum" sz="quarter" idx="10"/>
          </p:nvPr>
        </p:nvSpPr>
        <p:spPr/>
        <p:txBody>
          <a:bodyPr/>
          <a:lstStyle/>
          <a:p>
            <a:fld id="{B1736336-655A-40F5-A6B0-BC1D49195047}" type="slidenum">
              <a:rPr lang="en-NZ" smtClean="0">
                <a:solidFill>
                  <a:prstClr val="black"/>
                </a:solidFill>
              </a:rPr>
              <a:pPr/>
              <a:t>14</a:t>
            </a:fld>
            <a:endParaRPr lang="en-NZ" dirty="0">
              <a:solidFill>
                <a:prstClr val="black"/>
              </a:solidFill>
            </a:endParaRPr>
          </a:p>
        </p:txBody>
      </p:sp>
    </p:spTree>
    <p:extLst>
      <p:ext uri="{BB962C8B-B14F-4D97-AF65-F5344CB8AC3E}">
        <p14:creationId xmlns:p14="http://schemas.microsoft.com/office/powerpoint/2010/main" val="646163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4541" y="4747295"/>
            <a:ext cx="5438140" cy="4466987"/>
          </a:xfrm>
        </p:spPr>
        <p:txBody>
          <a:bodyPr>
            <a:noAutofit/>
          </a:bodyPr>
          <a:lstStyle/>
          <a:p>
            <a:pPr marL="349318" indent="-349318">
              <a:tabLst>
                <a:tab pos="349318" algn="l"/>
              </a:tabLst>
            </a:pPr>
            <a:endParaRPr lang="en-NZ" sz="1100" dirty="0" smtClean="0"/>
          </a:p>
          <a:p>
            <a:endParaRPr lang="en-NZ" dirty="0" smtClean="0"/>
          </a:p>
        </p:txBody>
      </p:sp>
      <p:sp>
        <p:nvSpPr>
          <p:cNvPr id="4" name="Slide Number Placeholder 3"/>
          <p:cNvSpPr>
            <a:spLocks noGrp="1"/>
          </p:cNvSpPr>
          <p:nvPr>
            <p:ph type="sldNum" sz="quarter" idx="10"/>
          </p:nvPr>
        </p:nvSpPr>
        <p:spPr/>
        <p:txBody>
          <a:bodyPr/>
          <a:lstStyle/>
          <a:p>
            <a:fld id="{B1736336-655A-40F5-A6B0-BC1D49195047}" type="slidenum">
              <a:rPr lang="en-NZ" smtClean="0">
                <a:solidFill>
                  <a:prstClr val="black"/>
                </a:solidFill>
              </a:rPr>
              <a:pPr/>
              <a:t>15</a:t>
            </a:fld>
            <a:endParaRPr lang="en-NZ" dirty="0">
              <a:solidFill>
                <a:prstClr val="black"/>
              </a:solidFill>
            </a:endParaRPr>
          </a:p>
        </p:txBody>
      </p:sp>
    </p:spTree>
    <p:extLst>
      <p:ext uri="{BB962C8B-B14F-4D97-AF65-F5344CB8AC3E}">
        <p14:creationId xmlns:p14="http://schemas.microsoft.com/office/powerpoint/2010/main" val="646163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B1736336-655A-40F5-A6B0-BC1D49195047}" type="slidenum">
              <a:rPr lang="en-NZ" smtClean="0">
                <a:solidFill>
                  <a:prstClr val="black"/>
                </a:solidFill>
              </a:rPr>
              <a:pPr/>
              <a:t>2</a:t>
            </a:fld>
            <a:endParaRPr lang="en-NZ" dirty="0">
              <a:solidFill>
                <a:prstClr val="black"/>
              </a:solidFill>
            </a:endParaRPr>
          </a:p>
        </p:txBody>
      </p:sp>
    </p:spTree>
    <p:extLst>
      <p:ext uri="{BB962C8B-B14F-4D97-AF65-F5344CB8AC3E}">
        <p14:creationId xmlns:p14="http://schemas.microsoft.com/office/powerpoint/2010/main" val="646163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B1736336-655A-40F5-A6B0-BC1D49195047}" type="slidenum">
              <a:rPr lang="en-NZ" smtClean="0">
                <a:solidFill>
                  <a:prstClr val="black"/>
                </a:solidFill>
              </a:rPr>
              <a:pPr/>
              <a:t>3</a:t>
            </a:fld>
            <a:endParaRPr lang="en-NZ" dirty="0">
              <a:solidFill>
                <a:prstClr val="black"/>
              </a:solidFill>
            </a:endParaRPr>
          </a:p>
        </p:txBody>
      </p:sp>
      <p:sp>
        <p:nvSpPr>
          <p:cNvPr id="5" name="Notes Placeholder 4"/>
          <p:cNvSpPr>
            <a:spLocks noGrp="1"/>
          </p:cNvSpPr>
          <p:nvPr>
            <p:ph type="body" idx="1"/>
          </p:nvPr>
        </p:nvSpPr>
        <p:spPr/>
        <p:txBody>
          <a:bodyPr>
            <a:normAutofit/>
          </a:bodyPr>
          <a:lstStyle/>
          <a:p>
            <a:endParaRPr lang="en-NZ" dirty="0"/>
          </a:p>
        </p:txBody>
      </p:sp>
    </p:spTree>
    <p:extLst>
      <p:ext uri="{BB962C8B-B14F-4D97-AF65-F5344CB8AC3E}">
        <p14:creationId xmlns:p14="http://schemas.microsoft.com/office/powerpoint/2010/main" val="646163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4541" y="4747295"/>
            <a:ext cx="5438140" cy="4466987"/>
          </a:xfrm>
        </p:spPr>
        <p:txBody>
          <a:bodyPr>
            <a:noAutofit/>
          </a:bodyPr>
          <a:lstStyle/>
          <a:p>
            <a:pPr marL="349318" indent="-349318">
              <a:tabLst>
                <a:tab pos="349318" algn="l"/>
              </a:tabLst>
            </a:pPr>
            <a:endParaRPr lang="en-NZ" sz="1100" dirty="0" smtClean="0"/>
          </a:p>
          <a:p>
            <a:r>
              <a:rPr lang="en-NZ" dirty="0" smtClean="0"/>
              <a:t>.</a:t>
            </a:r>
          </a:p>
        </p:txBody>
      </p:sp>
      <p:sp>
        <p:nvSpPr>
          <p:cNvPr id="4" name="Slide Number Placeholder 3"/>
          <p:cNvSpPr>
            <a:spLocks noGrp="1"/>
          </p:cNvSpPr>
          <p:nvPr>
            <p:ph type="sldNum" sz="quarter" idx="10"/>
          </p:nvPr>
        </p:nvSpPr>
        <p:spPr/>
        <p:txBody>
          <a:bodyPr/>
          <a:lstStyle/>
          <a:p>
            <a:fld id="{B1736336-655A-40F5-A6B0-BC1D49195047}" type="slidenum">
              <a:rPr lang="en-NZ" smtClean="0">
                <a:solidFill>
                  <a:prstClr val="black"/>
                </a:solidFill>
              </a:rPr>
              <a:pPr/>
              <a:t>4</a:t>
            </a:fld>
            <a:endParaRPr lang="en-NZ" dirty="0">
              <a:solidFill>
                <a:prstClr val="black"/>
              </a:solidFill>
            </a:endParaRPr>
          </a:p>
        </p:txBody>
      </p:sp>
    </p:spTree>
    <p:extLst>
      <p:ext uri="{BB962C8B-B14F-4D97-AF65-F5344CB8AC3E}">
        <p14:creationId xmlns:p14="http://schemas.microsoft.com/office/powerpoint/2010/main" val="646163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B1736336-655A-40F5-A6B0-BC1D49195047}" type="slidenum">
              <a:rPr lang="en-NZ" smtClean="0">
                <a:solidFill>
                  <a:prstClr val="black"/>
                </a:solidFill>
              </a:rPr>
              <a:pPr/>
              <a:t>5</a:t>
            </a:fld>
            <a:endParaRPr lang="en-NZ" dirty="0">
              <a:solidFill>
                <a:prstClr val="black"/>
              </a:solidFill>
            </a:endParaRPr>
          </a:p>
        </p:txBody>
      </p:sp>
      <p:sp>
        <p:nvSpPr>
          <p:cNvPr id="5" name="Notes Placeholder 4"/>
          <p:cNvSpPr>
            <a:spLocks noGrp="1"/>
          </p:cNvSpPr>
          <p:nvPr>
            <p:ph type="body" sz="quarter" idx="11"/>
          </p:nvPr>
        </p:nvSpPr>
        <p:spPr/>
        <p:txBody>
          <a:bodyPr>
            <a:normAutofit/>
          </a:bodyPr>
          <a:lstStyle/>
          <a:p>
            <a:endParaRPr lang="en-NZ"/>
          </a:p>
        </p:txBody>
      </p:sp>
    </p:spTree>
    <p:extLst>
      <p:ext uri="{BB962C8B-B14F-4D97-AF65-F5344CB8AC3E}">
        <p14:creationId xmlns:p14="http://schemas.microsoft.com/office/powerpoint/2010/main" val="646163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4541" y="4747295"/>
            <a:ext cx="5438140" cy="4466987"/>
          </a:xfrm>
        </p:spPr>
        <p:txBody>
          <a:bodyPr>
            <a:noAutofit/>
          </a:bodyPr>
          <a:lstStyle/>
          <a:p>
            <a:pPr marL="349318" indent="-349318">
              <a:tabLst>
                <a:tab pos="349318" algn="l"/>
              </a:tabLst>
            </a:pPr>
            <a:endParaRPr lang="en-NZ" sz="1100" dirty="0" smtClean="0"/>
          </a:p>
          <a:p>
            <a:endParaRPr lang="en-NZ" dirty="0" smtClean="0"/>
          </a:p>
        </p:txBody>
      </p:sp>
      <p:sp>
        <p:nvSpPr>
          <p:cNvPr id="4" name="Slide Number Placeholder 3"/>
          <p:cNvSpPr>
            <a:spLocks noGrp="1"/>
          </p:cNvSpPr>
          <p:nvPr>
            <p:ph type="sldNum" sz="quarter" idx="10"/>
          </p:nvPr>
        </p:nvSpPr>
        <p:spPr/>
        <p:txBody>
          <a:bodyPr/>
          <a:lstStyle/>
          <a:p>
            <a:fld id="{B1736336-655A-40F5-A6B0-BC1D49195047}" type="slidenum">
              <a:rPr lang="en-NZ" smtClean="0">
                <a:solidFill>
                  <a:prstClr val="black"/>
                </a:solidFill>
              </a:rPr>
              <a:pPr/>
              <a:t>6</a:t>
            </a:fld>
            <a:endParaRPr lang="en-NZ" dirty="0">
              <a:solidFill>
                <a:prstClr val="black"/>
              </a:solidFill>
            </a:endParaRPr>
          </a:p>
        </p:txBody>
      </p:sp>
    </p:spTree>
    <p:extLst>
      <p:ext uri="{BB962C8B-B14F-4D97-AF65-F5344CB8AC3E}">
        <p14:creationId xmlns:p14="http://schemas.microsoft.com/office/powerpoint/2010/main" val="646163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4541" y="4747295"/>
            <a:ext cx="5438140" cy="4466987"/>
          </a:xfrm>
        </p:spPr>
        <p:txBody>
          <a:bodyPr>
            <a:noAutofit/>
          </a:bodyPr>
          <a:lstStyle/>
          <a:p>
            <a:pPr marL="349318" indent="-349318">
              <a:tabLst>
                <a:tab pos="349318" algn="l"/>
              </a:tabLst>
            </a:pPr>
            <a:endParaRPr lang="en-NZ" sz="1100" dirty="0" smtClean="0"/>
          </a:p>
          <a:p>
            <a:endParaRPr lang="en-NZ" dirty="0" smtClean="0"/>
          </a:p>
        </p:txBody>
      </p:sp>
      <p:sp>
        <p:nvSpPr>
          <p:cNvPr id="4" name="Slide Number Placeholder 3"/>
          <p:cNvSpPr>
            <a:spLocks noGrp="1"/>
          </p:cNvSpPr>
          <p:nvPr>
            <p:ph type="sldNum" sz="quarter" idx="10"/>
          </p:nvPr>
        </p:nvSpPr>
        <p:spPr/>
        <p:txBody>
          <a:bodyPr/>
          <a:lstStyle/>
          <a:p>
            <a:fld id="{B1736336-655A-40F5-A6B0-BC1D49195047}" type="slidenum">
              <a:rPr lang="en-NZ" smtClean="0">
                <a:solidFill>
                  <a:prstClr val="black"/>
                </a:solidFill>
              </a:rPr>
              <a:pPr/>
              <a:t>7</a:t>
            </a:fld>
            <a:endParaRPr lang="en-NZ" dirty="0">
              <a:solidFill>
                <a:prstClr val="black"/>
              </a:solidFill>
            </a:endParaRPr>
          </a:p>
        </p:txBody>
      </p:sp>
    </p:spTree>
    <p:extLst>
      <p:ext uri="{BB962C8B-B14F-4D97-AF65-F5344CB8AC3E}">
        <p14:creationId xmlns:p14="http://schemas.microsoft.com/office/powerpoint/2010/main" val="646163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4541" y="4747295"/>
            <a:ext cx="5438140" cy="4466987"/>
          </a:xfrm>
        </p:spPr>
        <p:txBody>
          <a:bodyPr>
            <a:noAutofit/>
          </a:bodyPr>
          <a:lstStyle/>
          <a:p>
            <a:pPr marL="349318" indent="-349318">
              <a:tabLst>
                <a:tab pos="349318" algn="l"/>
              </a:tabLst>
            </a:pPr>
            <a:endParaRPr lang="en-NZ" sz="1100" dirty="0" smtClean="0"/>
          </a:p>
          <a:p>
            <a:endParaRPr lang="en-NZ" dirty="0" smtClean="0"/>
          </a:p>
        </p:txBody>
      </p:sp>
      <p:sp>
        <p:nvSpPr>
          <p:cNvPr id="4" name="Slide Number Placeholder 3"/>
          <p:cNvSpPr>
            <a:spLocks noGrp="1"/>
          </p:cNvSpPr>
          <p:nvPr>
            <p:ph type="sldNum" sz="quarter" idx="10"/>
          </p:nvPr>
        </p:nvSpPr>
        <p:spPr/>
        <p:txBody>
          <a:bodyPr/>
          <a:lstStyle/>
          <a:p>
            <a:fld id="{B1736336-655A-40F5-A6B0-BC1D49195047}" type="slidenum">
              <a:rPr lang="en-NZ" smtClean="0">
                <a:solidFill>
                  <a:prstClr val="black"/>
                </a:solidFill>
              </a:rPr>
              <a:pPr/>
              <a:t>8</a:t>
            </a:fld>
            <a:endParaRPr lang="en-NZ" dirty="0">
              <a:solidFill>
                <a:prstClr val="black"/>
              </a:solidFill>
            </a:endParaRPr>
          </a:p>
        </p:txBody>
      </p:sp>
    </p:spTree>
    <p:extLst>
      <p:ext uri="{BB962C8B-B14F-4D97-AF65-F5344CB8AC3E}">
        <p14:creationId xmlns:p14="http://schemas.microsoft.com/office/powerpoint/2010/main" val="6461636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4541" y="4747295"/>
            <a:ext cx="5438140" cy="4466987"/>
          </a:xfrm>
        </p:spPr>
        <p:txBody>
          <a:bodyPr>
            <a:noAutofit/>
          </a:bodyPr>
          <a:lstStyle/>
          <a:p>
            <a:pPr marL="349318" indent="-349318">
              <a:tabLst>
                <a:tab pos="349318" algn="l"/>
              </a:tabLst>
            </a:pPr>
            <a:endParaRPr lang="en-NZ" sz="1100" dirty="0" smtClean="0"/>
          </a:p>
          <a:p>
            <a:endParaRPr lang="en-NZ" dirty="0" smtClean="0"/>
          </a:p>
        </p:txBody>
      </p:sp>
      <p:sp>
        <p:nvSpPr>
          <p:cNvPr id="4" name="Slide Number Placeholder 3"/>
          <p:cNvSpPr>
            <a:spLocks noGrp="1"/>
          </p:cNvSpPr>
          <p:nvPr>
            <p:ph type="sldNum" sz="quarter" idx="10"/>
          </p:nvPr>
        </p:nvSpPr>
        <p:spPr/>
        <p:txBody>
          <a:bodyPr/>
          <a:lstStyle/>
          <a:p>
            <a:fld id="{B1736336-655A-40F5-A6B0-BC1D49195047}" type="slidenum">
              <a:rPr lang="en-NZ" smtClean="0">
                <a:solidFill>
                  <a:prstClr val="black"/>
                </a:solidFill>
              </a:rPr>
              <a:pPr/>
              <a:t>9</a:t>
            </a:fld>
            <a:endParaRPr lang="en-NZ" dirty="0">
              <a:solidFill>
                <a:prstClr val="black"/>
              </a:solidFill>
            </a:endParaRPr>
          </a:p>
        </p:txBody>
      </p:sp>
    </p:spTree>
    <p:extLst>
      <p:ext uri="{BB962C8B-B14F-4D97-AF65-F5344CB8AC3E}">
        <p14:creationId xmlns:p14="http://schemas.microsoft.com/office/powerpoint/2010/main" val="646163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 TITLE</a:t>
            </a:r>
            <a:endParaRPr lang="en-US" dirty="0"/>
          </a:p>
        </p:txBody>
      </p:sp>
      <p:sp>
        <p:nvSpPr>
          <p:cNvPr id="4" name="Text Placeholder 2"/>
          <p:cNvSpPr>
            <a:spLocks noGrp="1"/>
          </p:cNvSpPr>
          <p:nvPr>
            <p:ph idx="1" hasCustomPrompt="1"/>
          </p:nvPr>
        </p:nvSpPr>
        <p:spPr bwMode="auto">
          <a:xfrm>
            <a:off x="514350" y="1147763"/>
            <a:ext cx="8229600" cy="467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lvl1pPr>
          </a:lstStyle>
          <a:p>
            <a:pPr lvl="0"/>
            <a:r>
              <a:rPr lang="en-AU" dirty="0" smtClean="0"/>
              <a:t>Click to edit Master text styles CONTENT</a:t>
            </a:r>
          </a:p>
        </p:txBody>
      </p:sp>
    </p:spTree>
    <p:extLst>
      <p:ext uri="{BB962C8B-B14F-4D97-AF65-F5344CB8AC3E}">
        <p14:creationId xmlns:p14="http://schemas.microsoft.com/office/powerpoint/2010/main" val="93269871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06660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rmAutofit/>
          </a:bodyPr>
          <a:lstStyle>
            <a:lvl1pPr algn="l">
              <a:defRPr sz="1800" b="0">
                <a:solidFill>
                  <a:srgbClr val="A59D95"/>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0" cy="5547956"/>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38590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5751061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4800600"/>
            <a:ext cx="7881112" cy="566738"/>
          </a:xfrm>
        </p:spPr>
        <p:txBody>
          <a:bodyPr anchor="b">
            <a:normAutofit/>
          </a:bodyPr>
          <a:lstStyle>
            <a:lvl1pPr algn="l">
              <a:defRPr sz="1800" b="0">
                <a:solidFill>
                  <a:srgbClr val="A59D95"/>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9144000" cy="4800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609600" y="5367338"/>
            <a:ext cx="7881112" cy="4862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521970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337107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187" y="1600200"/>
            <a:ext cx="4038600" cy="4228947"/>
          </a:xfrm>
        </p:spPr>
        <p:txBody>
          <a:bodyPr>
            <a:normAutofit/>
          </a:bodyPr>
          <a:lstStyle>
            <a:lvl1pPr marL="180000">
              <a:defRPr sz="1800"/>
            </a:lvl1pPr>
            <a:lvl2pPr>
              <a:defRPr sz="1800">
                <a:solidFill>
                  <a:schemeClr val="bg2">
                    <a:lumMod val="25000"/>
                  </a:schemeClr>
                </a:solidFill>
              </a:defRPr>
            </a:lvl2pPr>
            <a:lvl3pPr marL="531813" indent="-179388">
              <a:buFont typeface="Courier New" pitchFamily="49" charset="0"/>
              <a:buChar char="o"/>
              <a:defRPr sz="1800">
                <a:solidFill>
                  <a:schemeClr val="bg2">
                    <a:lumMod val="25000"/>
                  </a:schemeClr>
                </a:solidFill>
              </a:defRPr>
            </a:lvl3pPr>
            <a:lvl4pPr>
              <a:defRPr sz="1800">
                <a:solidFill>
                  <a:schemeClr val="bg2">
                    <a:lumMod val="25000"/>
                  </a:schemeClr>
                </a:solidFill>
              </a:defRPr>
            </a:lvl4pPr>
            <a:lvl5pPr>
              <a:defRPr sz="1800">
                <a:solidFill>
                  <a:schemeClr val="bg2">
                    <a:lumMod val="2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228947"/>
          </a:xfrm>
        </p:spPr>
        <p:txBody>
          <a:bodyPr>
            <a:normAutofit/>
          </a:bodyPr>
          <a:lstStyle>
            <a:lvl1pPr>
              <a:defRPr sz="1800"/>
            </a:lvl1pPr>
            <a:lvl2pPr>
              <a:defRPr sz="1800">
                <a:solidFill>
                  <a:schemeClr val="bg2">
                    <a:lumMod val="25000"/>
                  </a:schemeClr>
                </a:solidFill>
              </a:defRPr>
            </a:lvl2pPr>
            <a:lvl3pPr>
              <a:defRPr sz="1800">
                <a:solidFill>
                  <a:schemeClr val="bg2">
                    <a:lumMod val="25000"/>
                  </a:schemeClr>
                </a:solidFill>
              </a:defRPr>
            </a:lvl3pPr>
            <a:lvl4pPr>
              <a:defRPr sz="1800">
                <a:solidFill>
                  <a:schemeClr val="bg2">
                    <a:lumMod val="25000"/>
                  </a:schemeClr>
                </a:solidFill>
              </a:defRPr>
            </a:lvl4pPr>
            <a:lvl5pPr>
              <a:defRPr sz="1800">
                <a:solidFill>
                  <a:schemeClr val="bg2">
                    <a:lumMod val="2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5497712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76458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rmAutofit/>
          </a:bodyPr>
          <a:lstStyle>
            <a:lvl1pPr algn="l">
              <a:defRPr sz="1800" b="0">
                <a:solidFill>
                  <a:srgbClr val="A59D95"/>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0" cy="5547956"/>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38590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523636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4800600"/>
            <a:ext cx="7881112" cy="566738"/>
          </a:xfrm>
        </p:spPr>
        <p:txBody>
          <a:bodyPr anchor="b">
            <a:normAutofit/>
          </a:bodyPr>
          <a:lstStyle>
            <a:lvl1pPr algn="l">
              <a:defRPr sz="1800" b="0">
                <a:solidFill>
                  <a:srgbClr val="A59D95"/>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9144000" cy="4800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609600" y="5367338"/>
            <a:ext cx="7881112" cy="4862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9873715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 TITLE</a:t>
            </a:r>
            <a:endParaRPr lang="en-US" dirty="0"/>
          </a:p>
        </p:txBody>
      </p:sp>
      <p:sp>
        <p:nvSpPr>
          <p:cNvPr id="4" name="Text Placeholder 2"/>
          <p:cNvSpPr>
            <a:spLocks noGrp="1"/>
          </p:cNvSpPr>
          <p:nvPr>
            <p:ph idx="1" hasCustomPrompt="1"/>
          </p:nvPr>
        </p:nvSpPr>
        <p:spPr bwMode="auto">
          <a:xfrm>
            <a:off x="514350" y="1147763"/>
            <a:ext cx="8229600" cy="467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lvl1pPr>
          </a:lstStyle>
          <a:p>
            <a:pPr lvl="0"/>
            <a:r>
              <a:rPr lang="en-AU" dirty="0" smtClean="0"/>
              <a:t>Click to edit Master text styles CONTENT</a:t>
            </a:r>
          </a:p>
        </p:txBody>
      </p:sp>
    </p:spTree>
    <p:extLst>
      <p:ext uri="{BB962C8B-B14F-4D97-AF65-F5344CB8AC3E}">
        <p14:creationId xmlns:p14="http://schemas.microsoft.com/office/powerpoint/2010/main" val="390710628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02930572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187" y="1600200"/>
            <a:ext cx="4038600" cy="4228947"/>
          </a:xfrm>
        </p:spPr>
        <p:txBody>
          <a:bodyPr>
            <a:normAutofit/>
          </a:bodyPr>
          <a:lstStyle>
            <a:lvl1pPr marL="180000">
              <a:defRPr sz="1800"/>
            </a:lvl1pPr>
            <a:lvl2pPr>
              <a:defRPr sz="1800">
                <a:solidFill>
                  <a:schemeClr val="bg2">
                    <a:lumMod val="25000"/>
                  </a:schemeClr>
                </a:solidFill>
              </a:defRPr>
            </a:lvl2pPr>
            <a:lvl3pPr marL="531813" indent="-179388">
              <a:buFont typeface="Courier New" pitchFamily="49" charset="0"/>
              <a:buChar char="o"/>
              <a:defRPr sz="1800">
                <a:solidFill>
                  <a:schemeClr val="bg2">
                    <a:lumMod val="25000"/>
                  </a:schemeClr>
                </a:solidFill>
              </a:defRPr>
            </a:lvl3pPr>
            <a:lvl4pPr>
              <a:defRPr sz="1800">
                <a:solidFill>
                  <a:schemeClr val="bg2">
                    <a:lumMod val="25000"/>
                  </a:schemeClr>
                </a:solidFill>
              </a:defRPr>
            </a:lvl4pPr>
            <a:lvl5pPr>
              <a:defRPr sz="1800">
                <a:solidFill>
                  <a:schemeClr val="bg2">
                    <a:lumMod val="2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228947"/>
          </a:xfrm>
        </p:spPr>
        <p:txBody>
          <a:bodyPr>
            <a:normAutofit/>
          </a:bodyPr>
          <a:lstStyle>
            <a:lvl1pPr>
              <a:defRPr sz="1800"/>
            </a:lvl1pPr>
            <a:lvl2pPr>
              <a:defRPr sz="1800">
                <a:solidFill>
                  <a:schemeClr val="bg2">
                    <a:lumMod val="25000"/>
                  </a:schemeClr>
                </a:solidFill>
              </a:defRPr>
            </a:lvl2pPr>
            <a:lvl3pPr>
              <a:defRPr sz="1800">
                <a:solidFill>
                  <a:schemeClr val="bg2">
                    <a:lumMod val="25000"/>
                  </a:schemeClr>
                </a:solidFill>
              </a:defRPr>
            </a:lvl3pPr>
            <a:lvl4pPr>
              <a:defRPr sz="1800">
                <a:solidFill>
                  <a:schemeClr val="bg2">
                    <a:lumMod val="25000"/>
                  </a:schemeClr>
                </a:solidFill>
              </a:defRPr>
            </a:lvl4pPr>
            <a:lvl5pPr>
              <a:defRPr sz="1800">
                <a:solidFill>
                  <a:schemeClr val="bg2">
                    <a:lumMod val="2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4363398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10" Type="http://schemas.openxmlformats.org/officeDocument/2006/relationships/image" Target="../media/image2.jpeg"/><Relationship Id="rId4" Type="http://schemas.openxmlformats.org/officeDocument/2006/relationships/slideLayout" Target="../slideLayouts/slideLayout10.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514350" y="363538"/>
            <a:ext cx="82296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Text Placeholder 2"/>
          <p:cNvSpPr>
            <a:spLocks noGrp="1"/>
          </p:cNvSpPr>
          <p:nvPr>
            <p:ph type="body" idx="1"/>
          </p:nvPr>
        </p:nvSpPr>
        <p:spPr bwMode="auto">
          <a:xfrm>
            <a:off x="514350" y="1147763"/>
            <a:ext cx="8229600" cy="467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dirty="0" smtClean="0"/>
              <a:t>Click to edit Master text styles</a:t>
            </a:r>
          </a:p>
        </p:txBody>
      </p:sp>
      <p:sp>
        <p:nvSpPr>
          <p:cNvPr id="10" name="TextBox 9"/>
          <p:cNvSpPr txBox="1"/>
          <p:nvPr/>
        </p:nvSpPr>
        <p:spPr>
          <a:xfrm>
            <a:off x="0" y="6362164"/>
            <a:ext cx="9144000" cy="523220"/>
          </a:xfrm>
          <a:prstGeom prst="rect">
            <a:avLst/>
          </a:prstGeom>
          <a:noFill/>
        </p:spPr>
        <p:txBody>
          <a:bodyPr wrap="square" rtlCol="0">
            <a:spAutoFit/>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NZ" sz="2800" dirty="0" smtClean="0">
                <a:solidFill>
                  <a:srgbClr val="0000FF"/>
                </a:solidFill>
              </a:rPr>
              <a:t>      </a:t>
            </a:r>
            <a:r>
              <a:rPr lang="en-NZ" sz="2800" b="1" dirty="0" smtClean="0">
                <a:solidFill>
                  <a:schemeClr val="accent4"/>
                </a:solidFill>
                <a:latin typeface="+mn-lt"/>
                <a:ea typeface="Calibri"/>
                <a:cs typeface="Times New Roman"/>
              </a:rPr>
              <a:t>www.MinEx.org.nz</a:t>
            </a:r>
            <a:endParaRPr lang="en-NZ" sz="2800" dirty="0">
              <a:solidFill>
                <a:schemeClr val="accent4"/>
              </a:solidFill>
            </a:endParaRPr>
          </a:p>
        </p:txBody>
      </p:sp>
      <p:pic>
        <p:nvPicPr>
          <p:cNvPr id="7" name="Picture 6" descr="MinEx Logo MINING AND QUARRY v2.jpg"/>
          <p:cNvPicPr>
            <a:picLocks noChangeAspect="1"/>
          </p:cNvPicPr>
          <p:nvPr userDrawn="1"/>
        </p:nvPicPr>
        <p:blipFill>
          <a:blip r:embed="rId8" cstate="print"/>
          <a:stretch>
            <a:fillRect/>
          </a:stretch>
        </p:blipFill>
        <p:spPr>
          <a:xfrm>
            <a:off x="6747033" y="6165304"/>
            <a:ext cx="1857295" cy="576064"/>
          </a:xfrm>
          <a:prstGeom prst="rect">
            <a:avLst/>
          </a:prstGeom>
        </p:spPr>
      </p:pic>
    </p:spTree>
    <p:extLst>
      <p:ext uri="{BB962C8B-B14F-4D97-AF65-F5344CB8AC3E}">
        <p14:creationId xmlns:p14="http://schemas.microsoft.com/office/powerpoint/2010/main" val="2730043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hf hdr="0" ftr="0" dt="0"/>
  <p:txStyles>
    <p:titleStyle>
      <a:lvl1pPr algn="l" defTabSz="457200" rtl="0" eaLnBrk="1" fontAlgn="base" hangingPunct="1">
        <a:spcBef>
          <a:spcPct val="0"/>
        </a:spcBef>
        <a:spcAft>
          <a:spcPct val="0"/>
        </a:spcAft>
        <a:defRPr sz="3200" b="1" kern="1200">
          <a:solidFill>
            <a:srgbClr val="0000FF"/>
          </a:solidFill>
          <a:latin typeface="+mj-lt"/>
          <a:ea typeface="ＭＳ Ｐゴシック" pitchFamily="-111" charset="-128"/>
          <a:cs typeface="Arial"/>
        </a:defRPr>
      </a:lvl1pPr>
      <a:lvl2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2pPr>
      <a:lvl3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3pPr>
      <a:lvl4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4pPr>
      <a:lvl5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5pPr>
      <a:lvl6pPr marL="4572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6pPr>
      <a:lvl7pPr marL="9144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7pPr>
      <a:lvl8pPr marL="13716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8pPr>
      <a:lvl9pPr marL="18288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9pPr>
    </p:titleStyle>
    <p:bodyStyle>
      <a:lvl1pPr marL="361950" indent="-361950" algn="l" defTabSz="457200" rtl="0" eaLnBrk="1" fontAlgn="base" hangingPunct="1">
        <a:spcBef>
          <a:spcPct val="20000"/>
        </a:spcBef>
        <a:spcAft>
          <a:spcPct val="0"/>
        </a:spcAft>
        <a:buSzPct val="80000"/>
        <a:buBlip>
          <a:blip r:embed="rId9"/>
        </a:buBlip>
        <a:defRPr sz="2400" kern="1200">
          <a:solidFill>
            <a:schemeClr val="bg2">
              <a:lumMod val="25000"/>
            </a:schemeClr>
          </a:solidFill>
          <a:latin typeface="+mn-lt"/>
          <a:ea typeface="ＭＳ Ｐゴシック" pitchFamily="-111" charset="-128"/>
          <a:cs typeface="Arial"/>
        </a:defRPr>
      </a:lvl1pPr>
      <a:lvl2pPr marL="531813" indent="-179388" algn="l" defTabSz="457200" rtl="0" eaLnBrk="1" fontAlgn="base" hangingPunct="1">
        <a:spcBef>
          <a:spcPct val="20000"/>
        </a:spcBef>
        <a:spcAft>
          <a:spcPct val="0"/>
        </a:spcAft>
        <a:buBlip>
          <a:blip r:embed="rId9"/>
        </a:buBlip>
        <a:defRPr lang="en-AU" sz="2400" kern="1200" dirty="0">
          <a:solidFill>
            <a:schemeClr val="tx1"/>
          </a:solidFill>
          <a:latin typeface="+mn-lt"/>
          <a:ea typeface="ＭＳ Ｐゴシック" pitchFamily="-111" charset="-128"/>
          <a:cs typeface="Arial"/>
        </a:defRPr>
      </a:lvl2pPr>
      <a:lvl3pPr marL="531813" indent="-179388" algn="l" defTabSz="457200" rtl="0" eaLnBrk="1" fontAlgn="base" hangingPunct="1">
        <a:spcBef>
          <a:spcPct val="20000"/>
        </a:spcBef>
        <a:spcAft>
          <a:spcPct val="0"/>
        </a:spcAft>
        <a:buSzPct val="80000"/>
        <a:buBlip>
          <a:blip r:embed="rId9"/>
        </a:buBlip>
        <a:defRPr lang="en-AU" sz="2400" kern="1200" dirty="0">
          <a:solidFill>
            <a:schemeClr val="tx1"/>
          </a:solidFill>
          <a:latin typeface="+mn-lt"/>
          <a:ea typeface="ＭＳ Ｐゴシック" pitchFamily="-111" charset="-128"/>
          <a:cs typeface="Arial"/>
        </a:defRPr>
      </a:lvl3pPr>
      <a:lvl4pPr marL="531813" indent="-179388" algn="l" defTabSz="457200" rtl="0" eaLnBrk="1" fontAlgn="base" hangingPunct="1">
        <a:spcBef>
          <a:spcPct val="20000"/>
        </a:spcBef>
        <a:spcAft>
          <a:spcPct val="0"/>
        </a:spcAft>
        <a:buBlip>
          <a:blip r:embed="rId9"/>
        </a:buBlip>
        <a:defRPr lang="en-AU" sz="2400" kern="1200" dirty="0">
          <a:solidFill>
            <a:schemeClr val="tx1"/>
          </a:solidFill>
          <a:latin typeface="+mn-lt"/>
          <a:ea typeface="ＭＳ Ｐゴシック" pitchFamily="-111" charset="-128"/>
          <a:cs typeface="Arial"/>
        </a:defRPr>
      </a:lvl4pPr>
      <a:lvl5pPr marL="531813" indent="-179388" algn="l" defTabSz="457200" rtl="0" eaLnBrk="1" fontAlgn="base" hangingPunct="1">
        <a:spcBef>
          <a:spcPct val="20000"/>
        </a:spcBef>
        <a:spcAft>
          <a:spcPct val="0"/>
        </a:spcAft>
        <a:buSzPct val="80000"/>
        <a:buBlip>
          <a:blip r:embed="rId9"/>
        </a:buBlip>
        <a:defRPr lang="en-US" sz="2400" kern="1200" dirty="0">
          <a:solidFill>
            <a:schemeClr val="tx1"/>
          </a:solidFill>
          <a:latin typeface="+mn-lt"/>
          <a:ea typeface="ＭＳ Ｐゴシック" pitchFamily="-111"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514350" y="363538"/>
            <a:ext cx="82296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8" name="Text Placeholder 2"/>
          <p:cNvSpPr>
            <a:spLocks noGrp="1"/>
          </p:cNvSpPr>
          <p:nvPr>
            <p:ph type="body" idx="1"/>
          </p:nvPr>
        </p:nvSpPr>
        <p:spPr bwMode="auto">
          <a:xfrm>
            <a:off x="514350" y="1147763"/>
            <a:ext cx="8229600" cy="467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dirty="0" smtClean="0"/>
              <a:t>Click to edit Master text styles</a:t>
            </a:r>
          </a:p>
        </p:txBody>
      </p:sp>
      <p:sp>
        <p:nvSpPr>
          <p:cNvPr id="1029" name="Rectangle 8"/>
          <p:cNvSpPr>
            <a:spLocks noChangeArrowheads="1"/>
          </p:cNvSpPr>
          <p:nvPr/>
        </p:nvSpPr>
        <p:spPr bwMode="auto">
          <a:xfrm>
            <a:off x="504825" y="6188075"/>
            <a:ext cx="3014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CE8E00"/>
                </a:solidFill>
                <a:cs typeface="Arial" charset="0"/>
              </a:rPr>
              <a:t>www.straterra.co.nz</a:t>
            </a:r>
          </a:p>
        </p:txBody>
      </p:sp>
      <p:pic>
        <p:nvPicPr>
          <p:cNvPr id="6" name="Picture 6"/>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1" r="1210" b="83715"/>
          <a:stretch/>
        </p:blipFill>
        <p:spPr bwMode="auto">
          <a:xfrm flipV="1">
            <a:off x="-36512" y="5929028"/>
            <a:ext cx="9217024" cy="956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7932"/>
          <a:stretch/>
        </p:blipFill>
        <p:spPr bwMode="auto">
          <a:xfrm>
            <a:off x="6071400" y="5977614"/>
            <a:ext cx="2893088" cy="835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95536" y="6074132"/>
            <a:ext cx="4320480" cy="523220"/>
          </a:xfrm>
          <a:prstGeom prst="rect">
            <a:avLst/>
          </a:prstGeom>
          <a:noFill/>
        </p:spPr>
        <p:txBody>
          <a:bodyPr wrap="square" rtlCol="0">
            <a:spAutoFit/>
          </a:bodyPr>
          <a:lstStyle/>
          <a:p>
            <a:r>
              <a:rPr lang="en-NZ" sz="2800" b="1" dirty="0">
                <a:solidFill>
                  <a:srgbClr val="CE8E00"/>
                </a:solidFill>
              </a:rPr>
              <a:t>www.straterra.co.nz</a:t>
            </a:r>
          </a:p>
        </p:txBody>
      </p:sp>
    </p:spTree>
    <p:extLst>
      <p:ext uri="{BB962C8B-B14F-4D97-AF65-F5344CB8AC3E}">
        <p14:creationId xmlns:p14="http://schemas.microsoft.com/office/powerpoint/2010/main" val="87217474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Lst>
  <p:timing>
    <p:tnLst>
      <p:par>
        <p:cTn id="1" dur="indefinite" restart="never" nodeType="tmRoot"/>
      </p:par>
    </p:tnLst>
  </p:timing>
  <p:hf hdr="0" ftr="0" dt="0"/>
  <p:txStyles>
    <p:titleStyle>
      <a:lvl1pPr algn="l" defTabSz="457200" rtl="0" eaLnBrk="1" fontAlgn="base" hangingPunct="1">
        <a:spcBef>
          <a:spcPct val="0"/>
        </a:spcBef>
        <a:spcAft>
          <a:spcPct val="0"/>
        </a:spcAft>
        <a:defRPr sz="3200" b="1" kern="1200">
          <a:solidFill>
            <a:srgbClr val="CE8E00"/>
          </a:solidFill>
          <a:latin typeface="+mj-lt"/>
          <a:ea typeface="ＭＳ Ｐゴシック" pitchFamily="-111" charset="-128"/>
          <a:cs typeface="Arial"/>
        </a:defRPr>
      </a:lvl1pPr>
      <a:lvl2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2pPr>
      <a:lvl3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3pPr>
      <a:lvl4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4pPr>
      <a:lvl5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5pPr>
      <a:lvl6pPr marL="4572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6pPr>
      <a:lvl7pPr marL="9144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7pPr>
      <a:lvl8pPr marL="13716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8pPr>
      <a:lvl9pPr marL="18288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9pPr>
    </p:titleStyle>
    <p:bodyStyle>
      <a:lvl1pPr marL="361950" indent="-361950" algn="l" defTabSz="457200" rtl="0" eaLnBrk="1" fontAlgn="base" hangingPunct="1">
        <a:spcBef>
          <a:spcPct val="20000"/>
        </a:spcBef>
        <a:spcAft>
          <a:spcPct val="0"/>
        </a:spcAft>
        <a:buSzPct val="80000"/>
        <a:buBlip>
          <a:blip r:embed="rId10"/>
        </a:buBlip>
        <a:defRPr sz="2400" kern="1200">
          <a:solidFill>
            <a:schemeClr val="bg2">
              <a:lumMod val="25000"/>
            </a:schemeClr>
          </a:solidFill>
          <a:latin typeface="+mn-lt"/>
          <a:ea typeface="ＭＳ Ｐゴシック" pitchFamily="-111" charset="-128"/>
          <a:cs typeface="Arial"/>
        </a:defRPr>
      </a:lvl1pPr>
      <a:lvl2pPr marL="531813" indent="-179388" algn="l" defTabSz="457200" rtl="0" eaLnBrk="1" fontAlgn="base" hangingPunct="1">
        <a:spcBef>
          <a:spcPct val="20000"/>
        </a:spcBef>
        <a:spcAft>
          <a:spcPct val="0"/>
        </a:spcAft>
        <a:buBlip>
          <a:blip r:embed="rId10"/>
        </a:buBlip>
        <a:defRPr lang="en-AU" sz="2400" kern="1200" dirty="0">
          <a:solidFill>
            <a:schemeClr val="tx1"/>
          </a:solidFill>
          <a:latin typeface="+mn-lt"/>
          <a:ea typeface="ＭＳ Ｐゴシック" pitchFamily="-111" charset="-128"/>
          <a:cs typeface="Arial"/>
        </a:defRPr>
      </a:lvl2pPr>
      <a:lvl3pPr marL="531813" indent="-179388" algn="l" defTabSz="457200" rtl="0" eaLnBrk="1" fontAlgn="base" hangingPunct="1">
        <a:spcBef>
          <a:spcPct val="20000"/>
        </a:spcBef>
        <a:spcAft>
          <a:spcPct val="0"/>
        </a:spcAft>
        <a:buSzPct val="80000"/>
        <a:buBlip>
          <a:blip r:embed="rId10"/>
        </a:buBlip>
        <a:defRPr lang="en-AU" sz="2400" kern="1200" dirty="0">
          <a:solidFill>
            <a:schemeClr val="tx1"/>
          </a:solidFill>
          <a:latin typeface="+mn-lt"/>
          <a:ea typeface="ＭＳ Ｐゴシック" pitchFamily="-111" charset="-128"/>
          <a:cs typeface="Arial"/>
        </a:defRPr>
      </a:lvl3pPr>
      <a:lvl4pPr marL="531813" indent="-179388" algn="l" defTabSz="457200" rtl="0" eaLnBrk="1" fontAlgn="base" hangingPunct="1">
        <a:spcBef>
          <a:spcPct val="20000"/>
        </a:spcBef>
        <a:spcAft>
          <a:spcPct val="0"/>
        </a:spcAft>
        <a:buBlip>
          <a:blip r:embed="rId10"/>
        </a:buBlip>
        <a:defRPr lang="en-AU" sz="2400" kern="1200" dirty="0">
          <a:solidFill>
            <a:schemeClr val="tx1"/>
          </a:solidFill>
          <a:latin typeface="+mn-lt"/>
          <a:ea typeface="ＭＳ Ｐゴシック" pitchFamily="-111" charset="-128"/>
          <a:cs typeface="Arial"/>
        </a:defRPr>
      </a:lvl4pPr>
      <a:lvl5pPr marL="531813" indent="-179388" algn="l" defTabSz="457200" rtl="0" eaLnBrk="1" fontAlgn="base" hangingPunct="1">
        <a:spcBef>
          <a:spcPct val="20000"/>
        </a:spcBef>
        <a:spcAft>
          <a:spcPct val="0"/>
        </a:spcAft>
        <a:buSzPct val="80000"/>
        <a:buBlip>
          <a:blip r:embed="rId10"/>
        </a:buBlip>
        <a:defRPr lang="en-US" sz="2400" kern="1200" dirty="0">
          <a:solidFill>
            <a:schemeClr val="tx1"/>
          </a:solidFill>
          <a:latin typeface="+mn-lt"/>
          <a:ea typeface="ＭＳ Ｐゴシック" pitchFamily="-111"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gif"/><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14.jpeg"/><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14.jpeg"/><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image" Target="../media/image14.jpeg"/><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image" Target="../media/image14.jpeg"/><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image" Target="../media/image14.jpeg"/><Relationship Id="rId4" Type="http://schemas.openxmlformats.org/officeDocument/2006/relationships/image" Target="../media/image15.jpeg"/></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4.xml"/><Relationship Id="rId5" Type="http://schemas.openxmlformats.org/officeDocument/2006/relationships/image" Target="../media/image14.jpeg"/><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15.jpeg"/><Relationship Id="rId4" Type="http://schemas.openxmlformats.org/officeDocument/2006/relationships/image" Target="../media/image14.jpeg"/></Relationships>
</file>

<file path=ppt/slides/_rels/slide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4.jpeg"/><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chart" Target="../charts/chart1.xml"/><Relationship Id="rId4" Type="http://schemas.openxmlformats.org/officeDocument/2006/relationships/image" Target="../media/image14.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14.jpeg"/><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4.jpeg"/><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15.jpeg"/><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15.jpeg"/><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15.jpeg"/><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5000">
              <a:srgbClr val="0070C0"/>
            </a:gs>
            <a:gs pos="100000">
              <a:srgbClr val="0070C0"/>
            </a:gs>
            <a:gs pos="39999">
              <a:schemeClr val="accent5"/>
            </a:gs>
            <a:gs pos="70000">
              <a:schemeClr val="accent5">
                <a:lumMod val="75000"/>
              </a:schemeClr>
            </a:gs>
            <a:gs pos="88000">
              <a:schemeClr val="accent5">
                <a:lumMod val="50000"/>
              </a:schemeClr>
            </a:gs>
            <a:gs pos="100000">
              <a:srgbClr val="8C3D91"/>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0" y="1484784"/>
            <a:ext cx="9144000" cy="3939540"/>
          </a:xfrm>
          <a:prstGeom prst="rect">
            <a:avLst/>
          </a:prstGeom>
        </p:spPr>
        <p:txBody>
          <a:bodyPr wrap="square">
            <a:spAutoFit/>
          </a:bodyPr>
          <a:lstStyle/>
          <a:p>
            <a:pPr marL="92075" algn="ctr"/>
            <a:r>
              <a:rPr lang="en-NZ" sz="3000" dirty="0" smtClean="0">
                <a:solidFill>
                  <a:schemeClr val="bg1"/>
                </a:solidFill>
              </a:rPr>
              <a:t>Extractive Industry Health &amp; Safety Forums</a:t>
            </a:r>
          </a:p>
          <a:p>
            <a:pPr marL="92075" algn="ctr"/>
            <a:endParaRPr lang="en-NZ" sz="1000" dirty="0" smtClean="0">
              <a:solidFill>
                <a:schemeClr val="bg1"/>
              </a:solidFill>
            </a:endParaRPr>
          </a:p>
          <a:p>
            <a:pPr marL="92075" algn="ctr"/>
            <a:r>
              <a:rPr lang="en-US" sz="3000" dirty="0" smtClean="0">
                <a:solidFill>
                  <a:schemeClr val="bg1"/>
                </a:solidFill>
              </a:rPr>
              <a:t>Ashburton 6 October 2015</a:t>
            </a:r>
          </a:p>
          <a:p>
            <a:pPr marL="1252538"/>
            <a:r>
              <a:rPr lang="en-US" sz="3000" dirty="0" smtClean="0">
                <a:solidFill>
                  <a:schemeClr val="bg1"/>
                </a:solidFill>
              </a:rPr>
              <a:t>Speakers:</a:t>
            </a:r>
          </a:p>
          <a:p>
            <a:pPr marL="3590925" indent="-452438">
              <a:buFont typeface="Arial" pitchFamily="34" charset="0"/>
              <a:buChar char="•"/>
            </a:pPr>
            <a:r>
              <a:rPr lang="en-US" sz="3000" dirty="0" smtClean="0">
                <a:solidFill>
                  <a:schemeClr val="bg1"/>
                </a:solidFill>
              </a:rPr>
              <a:t>MinEx</a:t>
            </a:r>
          </a:p>
          <a:p>
            <a:pPr marL="3590925" indent="-452438">
              <a:buFont typeface="Arial" pitchFamily="34" charset="0"/>
              <a:buChar char="•"/>
            </a:pPr>
            <a:r>
              <a:rPr lang="en-US" sz="3000" dirty="0" smtClean="0">
                <a:solidFill>
                  <a:schemeClr val="bg1"/>
                </a:solidFill>
              </a:rPr>
              <a:t>WorkSafe</a:t>
            </a:r>
          </a:p>
          <a:p>
            <a:pPr marL="3590925" indent="-452438">
              <a:buFont typeface="Arial" pitchFamily="34" charset="0"/>
              <a:buChar char="•"/>
            </a:pPr>
            <a:r>
              <a:rPr lang="en-US" sz="3000" dirty="0" smtClean="0">
                <a:solidFill>
                  <a:schemeClr val="bg1"/>
                </a:solidFill>
              </a:rPr>
              <a:t>Tai Poutini</a:t>
            </a:r>
          </a:p>
          <a:p>
            <a:pPr marL="3590925" indent="-452438">
              <a:buFont typeface="Arial" pitchFamily="34" charset="0"/>
              <a:buChar char="•"/>
            </a:pPr>
            <a:r>
              <a:rPr lang="en-US" sz="3000" dirty="0" smtClean="0">
                <a:solidFill>
                  <a:schemeClr val="bg1"/>
                </a:solidFill>
              </a:rPr>
              <a:t>Mines Rescue</a:t>
            </a:r>
          </a:p>
          <a:p>
            <a:pPr marL="3590925" indent="-452438">
              <a:buFont typeface="Arial" pitchFamily="34" charset="0"/>
              <a:buChar char="•"/>
            </a:pPr>
            <a:r>
              <a:rPr lang="en-US" sz="3000" dirty="0" smtClean="0">
                <a:solidFill>
                  <a:schemeClr val="bg1"/>
                </a:solidFill>
              </a:rPr>
              <a:t>EPMU</a:t>
            </a:r>
            <a:endParaRPr lang="en-NZ" sz="3000" dirty="0" smtClean="0">
              <a:solidFill>
                <a:schemeClr val="bg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6659" y="548680"/>
            <a:ext cx="2321379" cy="720000"/>
          </a:xfrm>
          <a:prstGeom prst="rect">
            <a:avLst/>
          </a:prstGeom>
        </p:spPr>
      </p:pic>
      <p:pic>
        <p:nvPicPr>
          <p:cNvPr id="6" name="Picture 5" descr="https://gallery.mailchimp.com/b98820d3d212ccdebbb0ad930/images/94a319dc-d544-417b-a948-33fad9fa3d58.jpg"/>
          <p:cNvPicPr/>
          <p:nvPr/>
        </p:nvPicPr>
        <p:blipFill>
          <a:blip r:embed="rId4" cstate="print"/>
          <a:srcRect/>
          <a:stretch>
            <a:fillRect/>
          </a:stretch>
        </p:blipFill>
        <p:spPr bwMode="auto">
          <a:xfrm>
            <a:off x="6449888" y="548679"/>
            <a:ext cx="2514600" cy="720000"/>
          </a:xfrm>
          <a:prstGeom prst="rect">
            <a:avLst/>
          </a:prstGeom>
          <a:noFill/>
          <a:ln w="9525">
            <a:noFill/>
            <a:miter lim="800000"/>
            <a:headEnd/>
            <a:tailEnd/>
          </a:ln>
        </p:spPr>
      </p:pic>
      <p:pic>
        <p:nvPicPr>
          <p:cNvPr id="10" name="Picture 9" descr="epmu - stand tall"/>
          <p:cNvPicPr>
            <a:picLocks noChangeAspect="1"/>
          </p:cNvPicPr>
          <p:nvPr/>
        </p:nvPicPr>
        <p:blipFill>
          <a:blip r:embed="rId5" cstate="print"/>
          <a:srcRect r="77821"/>
          <a:stretch>
            <a:fillRect/>
          </a:stretch>
        </p:blipFill>
        <p:spPr bwMode="auto">
          <a:xfrm>
            <a:off x="2456051" y="5589320"/>
            <a:ext cx="1845000" cy="720000"/>
          </a:xfrm>
          <a:prstGeom prst="rect">
            <a:avLst/>
          </a:prstGeom>
          <a:noFill/>
          <a:ln w="9525">
            <a:noFill/>
            <a:miter lim="800000"/>
            <a:headEnd/>
            <a:tailEnd/>
          </a:ln>
        </p:spPr>
      </p:pic>
      <p:pic>
        <p:nvPicPr>
          <p:cNvPr id="11" name="Picture 10" descr="Site banner"/>
          <p:cNvPicPr>
            <a:picLocks noChangeAspect="1"/>
          </p:cNvPicPr>
          <p:nvPr/>
        </p:nvPicPr>
        <p:blipFill>
          <a:blip r:embed="rId6" cstate="print"/>
          <a:srcRect/>
          <a:stretch>
            <a:fillRect/>
          </a:stretch>
        </p:blipFill>
        <p:spPr bwMode="auto">
          <a:xfrm>
            <a:off x="4945582" y="5589320"/>
            <a:ext cx="2006222" cy="720000"/>
          </a:xfrm>
          <a:prstGeom prst="rect">
            <a:avLst/>
          </a:prstGeom>
          <a:noFill/>
          <a:ln w="9525">
            <a:noFill/>
            <a:miter lim="800000"/>
            <a:headEnd/>
            <a:tailEnd/>
          </a:ln>
        </p:spPr>
      </p:pic>
      <p:pic>
        <p:nvPicPr>
          <p:cNvPr id="12" name="Picture 11" descr="http://www.aqa.org.nz/images/AQAlogo.gif"/>
          <p:cNvPicPr>
            <a:picLocks noChangeAspect="1"/>
          </p:cNvPicPr>
          <p:nvPr/>
        </p:nvPicPr>
        <p:blipFill>
          <a:blip r:embed="rId7" cstate="print"/>
          <a:srcRect/>
          <a:stretch>
            <a:fillRect/>
          </a:stretch>
        </p:blipFill>
        <p:spPr bwMode="auto">
          <a:xfrm>
            <a:off x="7596336" y="5589320"/>
            <a:ext cx="1329223" cy="720000"/>
          </a:xfrm>
          <a:prstGeom prst="rect">
            <a:avLst/>
          </a:prstGeom>
          <a:noFill/>
          <a:ln w="9525">
            <a:noFill/>
            <a:miter lim="800000"/>
            <a:headEnd/>
            <a:tailEnd/>
          </a:ln>
        </p:spPr>
      </p:pic>
      <p:pic>
        <p:nvPicPr>
          <p:cNvPr id="14" name="Picture 13" descr="AusIMM__NZ.jpg"/>
          <p:cNvPicPr>
            <a:picLocks noChangeAspect="1"/>
          </p:cNvPicPr>
          <p:nvPr/>
        </p:nvPicPr>
        <p:blipFill>
          <a:blip r:embed="rId8" cstate="print"/>
          <a:stretch>
            <a:fillRect/>
          </a:stretch>
        </p:blipFill>
        <p:spPr>
          <a:xfrm>
            <a:off x="251520" y="5589240"/>
            <a:ext cx="1560000" cy="720000"/>
          </a:xfrm>
          <a:prstGeom prst="rect">
            <a:avLst/>
          </a:prstGeom>
        </p:spPr>
      </p:pic>
      <p:pic>
        <p:nvPicPr>
          <p:cNvPr id="15" name="Picture 14" descr="Straterra Brand_Horiz_Int_RGB_clear (3).jpg"/>
          <p:cNvPicPr>
            <a:picLocks noChangeAspect="1"/>
          </p:cNvPicPr>
          <p:nvPr/>
        </p:nvPicPr>
        <p:blipFill>
          <a:blip r:embed="rId9" cstate="print"/>
          <a:stretch>
            <a:fillRect/>
          </a:stretch>
        </p:blipFill>
        <p:spPr>
          <a:xfrm>
            <a:off x="71628" y="548760"/>
            <a:ext cx="2141148" cy="720000"/>
          </a:xfrm>
          <a:prstGeom prst="rect">
            <a:avLst/>
          </a:prstGeom>
        </p:spPr>
      </p:pic>
      <p:pic>
        <p:nvPicPr>
          <p:cNvPr id="16" name="Picture 15" descr="IQ crest.jpg"/>
          <p:cNvPicPr>
            <a:picLocks noChangeAspect="1"/>
          </p:cNvPicPr>
          <p:nvPr/>
        </p:nvPicPr>
        <p:blipFill>
          <a:blip r:embed="rId10" cstate="print"/>
          <a:stretch>
            <a:fillRect/>
          </a:stretch>
        </p:blipFill>
        <p:spPr>
          <a:xfrm>
            <a:off x="5436096" y="548680"/>
            <a:ext cx="614400" cy="720000"/>
          </a:xfrm>
          <a:prstGeom prst="rect">
            <a:avLst/>
          </a:prstGeom>
        </p:spPr>
      </p:pic>
    </p:spTree>
    <p:extLst>
      <p:ext uri="{BB962C8B-B14F-4D97-AF65-F5344CB8AC3E}">
        <p14:creationId xmlns:p14="http://schemas.microsoft.com/office/powerpoint/2010/main" val="3274969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0" y="1916832"/>
          <a:ext cx="9144000" cy="4572000"/>
        </p:xfrm>
        <a:graphic>
          <a:graphicData uri="http://schemas.openxmlformats.org/drawingml/2006/table">
            <a:tbl>
              <a:tblPr firstRow="1" bandRow="1">
                <a:tableStyleId>{7DF18680-E054-41AD-8BC1-D1AEF772440D}</a:tableStyleId>
              </a:tblPr>
              <a:tblGrid>
                <a:gridCol w="1131217"/>
                <a:gridCol w="6881566"/>
                <a:gridCol w="1131217"/>
              </a:tblGrid>
              <a:tr h="370840">
                <a:tc>
                  <a:txBody>
                    <a:bodyPr/>
                    <a:lstStyle/>
                    <a:p>
                      <a:r>
                        <a:rPr lang="en-NZ" sz="2400" dirty="0" smtClean="0"/>
                        <a:t>Unit</a:t>
                      </a:r>
                      <a:endParaRPr lang="en-NZ" sz="2400" dirty="0"/>
                    </a:p>
                  </a:txBody>
                  <a:tcPr/>
                </a:tc>
                <a:tc>
                  <a:txBody>
                    <a:bodyPr/>
                    <a:lstStyle/>
                    <a:p>
                      <a:r>
                        <a:rPr lang="en-NZ" sz="2400" dirty="0" smtClean="0"/>
                        <a:t>Description</a:t>
                      </a:r>
                      <a:endParaRPr lang="en-NZ" sz="2400" dirty="0"/>
                    </a:p>
                  </a:txBody>
                  <a:tcPr/>
                </a:tc>
                <a:tc>
                  <a:txBody>
                    <a:bodyPr/>
                    <a:lstStyle/>
                    <a:p>
                      <a:r>
                        <a:rPr lang="en-US" sz="2400" dirty="0" smtClean="0"/>
                        <a:t>Grade</a:t>
                      </a:r>
                      <a:endParaRPr lang="en-NZ" sz="2400" dirty="0"/>
                    </a:p>
                  </a:txBody>
                  <a:tcPr/>
                </a:tc>
              </a:tr>
              <a:tr h="370840">
                <a:tc>
                  <a:txBody>
                    <a:bodyPr/>
                    <a:lstStyle/>
                    <a:p>
                      <a:r>
                        <a:rPr lang="en-NZ" sz="2400" dirty="0" smtClean="0">
                          <a:solidFill>
                            <a:srgbClr val="040300"/>
                          </a:solidFill>
                        </a:rPr>
                        <a:t>16686</a:t>
                      </a:r>
                      <a:endParaRPr lang="en-NZ" sz="2400" dirty="0">
                        <a:solidFill>
                          <a:srgbClr val="040300"/>
                        </a:solidFill>
                      </a:endParaRPr>
                    </a:p>
                  </a:txBody>
                  <a:tcPr/>
                </a:tc>
                <a:tc>
                  <a:txBody>
                    <a:bodyPr/>
                    <a:lstStyle/>
                    <a:p>
                      <a:r>
                        <a:rPr lang="en-NZ" sz="2400" dirty="0" smtClean="0">
                          <a:solidFill>
                            <a:srgbClr val="040300"/>
                          </a:solidFill>
                        </a:rPr>
                        <a:t>Conduct an incident investigation at an extraction site</a:t>
                      </a:r>
                      <a:endParaRPr lang="en-NZ" sz="2400" dirty="0">
                        <a:solidFill>
                          <a:srgbClr val="040300"/>
                        </a:solidFill>
                      </a:endParaRPr>
                    </a:p>
                  </a:txBody>
                  <a:tcPr/>
                </a:tc>
                <a:tc>
                  <a:txBody>
                    <a:bodyPr/>
                    <a:lstStyle/>
                    <a:p>
                      <a:r>
                        <a:rPr lang="en-US" sz="2400" dirty="0" smtClean="0">
                          <a:solidFill>
                            <a:srgbClr val="040300"/>
                          </a:solidFill>
                        </a:rPr>
                        <a:t>A</a:t>
                      </a:r>
                      <a:endParaRPr lang="en-NZ" sz="2400" dirty="0">
                        <a:solidFill>
                          <a:srgbClr val="040300"/>
                        </a:solidFill>
                      </a:endParaRPr>
                    </a:p>
                  </a:txBody>
                  <a:tcPr/>
                </a:tc>
              </a:tr>
              <a:tr h="370840">
                <a:tc>
                  <a:txBody>
                    <a:bodyPr/>
                    <a:lstStyle/>
                    <a:p>
                      <a:r>
                        <a:rPr lang="en-NZ" sz="2400" dirty="0" smtClean="0">
                          <a:solidFill>
                            <a:srgbClr val="040300"/>
                          </a:solidFill>
                        </a:rPr>
                        <a:t>26856</a:t>
                      </a:r>
                      <a:endParaRPr lang="en-NZ" sz="2400" dirty="0">
                        <a:solidFill>
                          <a:srgbClr val="0403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NZ" sz="2400" dirty="0" smtClean="0">
                          <a:solidFill>
                            <a:srgbClr val="040300"/>
                          </a:solidFill>
                        </a:rPr>
                        <a:t>Carry out the risk management processes at an extractive site</a:t>
                      </a:r>
                      <a:endParaRPr lang="en-NZ" sz="2400" dirty="0">
                        <a:solidFill>
                          <a:srgbClr val="0403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smtClean="0">
                          <a:solidFill>
                            <a:srgbClr val="040300"/>
                          </a:solidFill>
                        </a:rPr>
                        <a:t>A,</a:t>
                      </a:r>
                      <a:r>
                        <a:rPr lang="en-US" sz="2400" baseline="0" dirty="0" smtClean="0">
                          <a:solidFill>
                            <a:srgbClr val="040300"/>
                          </a:solidFill>
                        </a:rPr>
                        <a:t> </a:t>
                      </a:r>
                      <a:r>
                        <a:rPr lang="en-US" sz="2400" dirty="0" smtClean="0">
                          <a:solidFill>
                            <a:srgbClr val="040300"/>
                          </a:solidFill>
                        </a:rPr>
                        <a:t>B &amp; Site</a:t>
                      </a:r>
                      <a:endParaRPr lang="en-NZ" sz="2400" dirty="0">
                        <a:solidFill>
                          <a:srgbClr val="040300"/>
                        </a:solidFill>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NZ" sz="2400" dirty="0" smtClean="0">
                          <a:solidFill>
                            <a:srgbClr val="040300"/>
                          </a:solidFill>
                        </a:rPr>
                        <a:t>17279</a:t>
                      </a:r>
                    </a:p>
                    <a:p>
                      <a:endParaRPr lang="en-NZ" sz="2400" dirty="0">
                        <a:solidFill>
                          <a:srgbClr val="0403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NZ" sz="2400" dirty="0" smtClean="0">
                          <a:solidFill>
                            <a:srgbClr val="040300"/>
                          </a:solidFill>
                        </a:rPr>
                        <a:t>Demonstrate knowledge of the coordinated incident management system(CIMS)</a:t>
                      </a:r>
                      <a:endParaRPr lang="en-NZ" sz="2400" dirty="0">
                        <a:solidFill>
                          <a:srgbClr val="040300"/>
                        </a:solidFill>
                      </a:endParaRPr>
                    </a:p>
                  </a:txBody>
                  <a:tcPr/>
                </a:tc>
                <a:tc>
                  <a:txBody>
                    <a:bodyPr/>
                    <a:lstStyle/>
                    <a:p>
                      <a:r>
                        <a:rPr lang="en-US" sz="2400" dirty="0" smtClean="0">
                          <a:solidFill>
                            <a:srgbClr val="040300"/>
                          </a:solidFill>
                        </a:rPr>
                        <a:t>A</a:t>
                      </a:r>
                      <a:endParaRPr lang="en-NZ" sz="2400" dirty="0">
                        <a:solidFill>
                          <a:srgbClr val="040300"/>
                        </a:solidFill>
                      </a:endParaRPr>
                    </a:p>
                  </a:txBody>
                  <a:tcPr/>
                </a:tc>
              </a:tr>
              <a:tr h="370840">
                <a:tc>
                  <a:txBody>
                    <a:bodyPr/>
                    <a:lstStyle/>
                    <a:p>
                      <a:r>
                        <a:rPr lang="en-NZ" sz="2400" dirty="0" smtClean="0">
                          <a:solidFill>
                            <a:srgbClr val="040300"/>
                          </a:solidFill>
                        </a:rPr>
                        <a:t>22445</a:t>
                      </a:r>
                      <a:endParaRPr lang="en-NZ" sz="2400" dirty="0">
                        <a:solidFill>
                          <a:srgbClr val="040300"/>
                        </a:solidFill>
                      </a:endParaRPr>
                    </a:p>
                  </a:txBody>
                  <a:tcPr/>
                </a:tc>
                <a:tc>
                  <a:txBody>
                    <a:bodyPr/>
                    <a:lstStyle/>
                    <a:p>
                      <a:r>
                        <a:rPr lang="en-NZ" sz="2400" dirty="0" smtClean="0">
                          <a:solidFill>
                            <a:srgbClr val="040300"/>
                          </a:solidFill>
                        </a:rPr>
                        <a:t>Describe the roles and functions of a CIMS Incident Management Team</a:t>
                      </a:r>
                      <a:endParaRPr lang="en-NZ" sz="2400" dirty="0">
                        <a:solidFill>
                          <a:srgbClr val="040300"/>
                        </a:solidFill>
                      </a:endParaRPr>
                    </a:p>
                  </a:txBody>
                  <a:tcPr/>
                </a:tc>
                <a:tc>
                  <a:txBody>
                    <a:bodyPr/>
                    <a:lstStyle/>
                    <a:p>
                      <a:r>
                        <a:rPr lang="en-US" sz="2400" dirty="0" smtClean="0">
                          <a:solidFill>
                            <a:srgbClr val="040300"/>
                          </a:solidFill>
                        </a:rPr>
                        <a:t>A</a:t>
                      </a:r>
                      <a:endParaRPr lang="en-NZ" sz="2400" dirty="0">
                        <a:solidFill>
                          <a:srgbClr val="040300"/>
                        </a:solidFill>
                      </a:endParaRPr>
                    </a:p>
                  </a:txBody>
                  <a:tcPr/>
                </a:tc>
              </a:tr>
              <a:tr h="370840">
                <a:tc>
                  <a:txBody>
                    <a:bodyPr/>
                    <a:lstStyle/>
                    <a:p>
                      <a:r>
                        <a:rPr lang="en-NZ" sz="2400" dirty="0" smtClean="0">
                          <a:solidFill>
                            <a:srgbClr val="040300"/>
                          </a:solidFill>
                        </a:rPr>
                        <a:t>26855</a:t>
                      </a:r>
                      <a:endParaRPr lang="en-NZ" sz="2400" dirty="0">
                        <a:solidFill>
                          <a:srgbClr val="0403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NZ" sz="2400" dirty="0" smtClean="0">
                          <a:solidFill>
                            <a:srgbClr val="040300"/>
                          </a:solidFill>
                        </a:rPr>
                        <a:t>Analyse human factors present in workplace practices to determine how they contribute to incidents at an extractive site</a:t>
                      </a:r>
                      <a:endParaRPr lang="en-NZ" sz="2400" dirty="0">
                        <a:solidFill>
                          <a:srgbClr val="040300"/>
                        </a:solidFill>
                      </a:endParaRPr>
                    </a:p>
                  </a:txBody>
                  <a:tcPr/>
                </a:tc>
                <a:tc>
                  <a:txBody>
                    <a:bodyPr/>
                    <a:lstStyle/>
                    <a:p>
                      <a:r>
                        <a:rPr lang="en-US" sz="2400" dirty="0" smtClean="0">
                          <a:solidFill>
                            <a:srgbClr val="040300"/>
                          </a:solidFill>
                        </a:rPr>
                        <a:t>A</a:t>
                      </a:r>
                      <a:endParaRPr lang="en-NZ" sz="2400" dirty="0">
                        <a:solidFill>
                          <a:srgbClr val="040300"/>
                        </a:solidFill>
                      </a:endParaRPr>
                    </a:p>
                  </a:txBody>
                  <a:tcPr/>
                </a:tc>
              </a:tr>
            </a:tbl>
          </a:graphicData>
        </a:graphic>
      </p:graphicFrame>
      <p:pic>
        <p:nvPicPr>
          <p:cNvPr id="10" name="Picture 2" descr="CV Header 200409"/>
          <p:cNvPicPr>
            <a:picLocks noChangeAspect="1" noChangeArrowheads="1"/>
          </p:cNvPicPr>
          <p:nvPr/>
        </p:nvPicPr>
        <p:blipFill>
          <a:blip r:embed="rId3" cstate="print"/>
          <a:srcRect/>
          <a:stretch>
            <a:fillRect/>
          </a:stretch>
        </p:blipFill>
        <p:spPr bwMode="auto">
          <a:xfrm>
            <a:off x="0" y="0"/>
            <a:ext cx="9144000" cy="1989138"/>
          </a:xfrm>
          <a:prstGeom prst="rect">
            <a:avLst/>
          </a:prstGeom>
          <a:noFill/>
          <a:ln w="9525">
            <a:noFill/>
            <a:miter lim="800000"/>
            <a:headEnd/>
            <a:tailEnd/>
          </a:ln>
        </p:spPr>
      </p:pic>
      <p:sp>
        <p:nvSpPr>
          <p:cNvPr id="4" name="Title 1"/>
          <p:cNvSpPr txBox="1">
            <a:spLocks/>
          </p:cNvSpPr>
          <p:nvPr/>
        </p:nvSpPr>
        <p:spPr>
          <a:xfrm>
            <a:off x="0" y="0"/>
            <a:ext cx="9144000" cy="548680"/>
          </a:xfrm>
          <a:prstGeom prst="rect">
            <a:avLst/>
          </a:prstGeom>
          <a:ln>
            <a:noFill/>
          </a:ln>
        </p:spPr>
        <p:txBody>
          <a:bodyPr/>
          <a:lstStyle>
            <a:lvl1pPr algn="l" defTabSz="457200" rtl="0" eaLnBrk="1" fontAlgn="base" hangingPunct="1">
              <a:spcBef>
                <a:spcPct val="0"/>
              </a:spcBef>
              <a:spcAft>
                <a:spcPct val="0"/>
              </a:spcAft>
              <a:defRPr sz="3200" b="1" kern="1200">
                <a:solidFill>
                  <a:srgbClr val="CE8E00"/>
                </a:solidFill>
                <a:latin typeface="+mj-lt"/>
                <a:ea typeface="ＭＳ Ｐゴシック" pitchFamily="-111" charset="-128"/>
                <a:cs typeface="Arial"/>
              </a:defRPr>
            </a:lvl1pPr>
            <a:lvl2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2pPr>
            <a:lvl3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3pPr>
            <a:lvl4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4pPr>
            <a:lvl5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5pPr>
            <a:lvl6pPr marL="4572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6pPr>
            <a:lvl7pPr marL="9144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7pPr>
            <a:lvl8pPr marL="13716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8pPr>
            <a:lvl9pPr marL="18288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9pPr>
          </a:lstStyle>
          <a:p>
            <a:pPr>
              <a:spcBef>
                <a:spcPts val="1200"/>
              </a:spcBef>
            </a:pPr>
            <a:r>
              <a:rPr lang="en-US" dirty="0" smtClean="0">
                <a:solidFill>
                  <a:srgbClr val="040300"/>
                </a:solidFill>
              </a:rPr>
              <a:t>New Competencies</a:t>
            </a:r>
          </a:p>
        </p:txBody>
      </p:sp>
      <p:sp>
        <p:nvSpPr>
          <p:cNvPr id="9" name="TextBox 8"/>
          <p:cNvSpPr txBox="1"/>
          <p:nvPr/>
        </p:nvSpPr>
        <p:spPr>
          <a:xfrm>
            <a:off x="0" y="548680"/>
            <a:ext cx="9144000" cy="1331134"/>
          </a:xfrm>
          <a:prstGeom prst="rect">
            <a:avLst/>
          </a:prstGeom>
          <a:noFill/>
          <a:ln>
            <a:noFill/>
          </a:ln>
        </p:spPr>
        <p:txBody>
          <a:bodyPr wrap="square" rtlCol="0">
            <a:spAutoFit/>
          </a:bodyPr>
          <a:lstStyle/>
          <a:p>
            <a:pPr marL="457200" indent="-457200">
              <a:spcAft>
                <a:spcPts val="300"/>
              </a:spcAft>
              <a:buBlip>
                <a:blip r:embed="rId4"/>
              </a:buBlip>
            </a:pPr>
            <a:endParaRPr lang="en-US" sz="2400" dirty="0" smtClean="0">
              <a:solidFill>
                <a:srgbClr val="040300"/>
              </a:solidFill>
              <a:cs typeface="Arial"/>
            </a:endParaRPr>
          </a:p>
          <a:p>
            <a:endParaRPr lang="en-NZ" dirty="0" smtClean="0"/>
          </a:p>
          <a:p>
            <a:endParaRPr lang="en-NZ" dirty="0" smtClean="0"/>
          </a:p>
          <a:p>
            <a:endParaRPr lang="en-NZ" dirty="0" smtClean="0"/>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6000" y="6377876"/>
            <a:ext cx="1548000" cy="480124"/>
          </a:xfrm>
          <a:prstGeom prst="rect">
            <a:avLst/>
          </a:prstGeom>
        </p:spPr>
      </p:pic>
    </p:spTree>
    <p:extLst>
      <p:ext uri="{BB962C8B-B14F-4D97-AF65-F5344CB8AC3E}">
        <p14:creationId xmlns:p14="http://schemas.microsoft.com/office/powerpoint/2010/main" val="20822584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V Header 200409"/>
          <p:cNvPicPr>
            <a:picLocks noChangeAspect="1" noChangeArrowheads="1"/>
          </p:cNvPicPr>
          <p:nvPr/>
        </p:nvPicPr>
        <p:blipFill>
          <a:blip r:embed="rId3" cstate="print"/>
          <a:srcRect/>
          <a:stretch>
            <a:fillRect/>
          </a:stretch>
        </p:blipFill>
        <p:spPr bwMode="auto">
          <a:xfrm>
            <a:off x="0" y="0"/>
            <a:ext cx="9144000" cy="1989138"/>
          </a:xfrm>
          <a:prstGeom prst="rect">
            <a:avLst/>
          </a:prstGeom>
          <a:noFill/>
          <a:ln w="9525">
            <a:noFill/>
            <a:miter lim="800000"/>
            <a:headEnd/>
            <a:tailEnd/>
          </a:ln>
        </p:spPr>
      </p:pic>
      <p:sp>
        <p:nvSpPr>
          <p:cNvPr id="4" name="Title 1"/>
          <p:cNvSpPr txBox="1">
            <a:spLocks/>
          </p:cNvSpPr>
          <p:nvPr/>
        </p:nvSpPr>
        <p:spPr>
          <a:xfrm>
            <a:off x="0" y="0"/>
            <a:ext cx="9144000" cy="1052736"/>
          </a:xfrm>
          <a:prstGeom prst="rect">
            <a:avLst/>
          </a:prstGeom>
          <a:ln>
            <a:noFill/>
          </a:ln>
        </p:spPr>
        <p:txBody>
          <a:bodyPr/>
          <a:lstStyle>
            <a:lvl1pPr algn="l" defTabSz="457200" rtl="0" eaLnBrk="1" fontAlgn="base" hangingPunct="1">
              <a:spcBef>
                <a:spcPct val="0"/>
              </a:spcBef>
              <a:spcAft>
                <a:spcPct val="0"/>
              </a:spcAft>
              <a:defRPr sz="3200" b="1" kern="1200">
                <a:solidFill>
                  <a:srgbClr val="CE8E00"/>
                </a:solidFill>
                <a:latin typeface="+mj-lt"/>
                <a:ea typeface="ＭＳ Ｐゴシック" pitchFamily="-111" charset="-128"/>
                <a:cs typeface="Arial"/>
              </a:defRPr>
            </a:lvl1pPr>
            <a:lvl2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2pPr>
            <a:lvl3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3pPr>
            <a:lvl4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4pPr>
            <a:lvl5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5pPr>
            <a:lvl6pPr marL="4572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6pPr>
            <a:lvl7pPr marL="9144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7pPr>
            <a:lvl8pPr marL="13716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8pPr>
            <a:lvl9pPr marL="18288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9pPr>
          </a:lstStyle>
          <a:p>
            <a:pPr>
              <a:spcBef>
                <a:spcPts val="1200"/>
              </a:spcBef>
            </a:pPr>
            <a:r>
              <a:rPr lang="en-US" dirty="0" smtClean="0">
                <a:solidFill>
                  <a:srgbClr val="040300"/>
                </a:solidFill>
              </a:rPr>
              <a:t>Opencast mine, quarries &amp; alluvial mines good practice guideline</a:t>
            </a:r>
          </a:p>
        </p:txBody>
      </p:sp>
      <p:sp>
        <p:nvSpPr>
          <p:cNvPr id="9" name="TextBox 8"/>
          <p:cNvSpPr txBox="1"/>
          <p:nvPr/>
        </p:nvSpPr>
        <p:spPr>
          <a:xfrm>
            <a:off x="0" y="548680"/>
            <a:ext cx="9144000" cy="1331134"/>
          </a:xfrm>
          <a:prstGeom prst="rect">
            <a:avLst/>
          </a:prstGeom>
          <a:noFill/>
          <a:ln>
            <a:noFill/>
          </a:ln>
        </p:spPr>
        <p:txBody>
          <a:bodyPr wrap="square" rtlCol="0">
            <a:spAutoFit/>
          </a:bodyPr>
          <a:lstStyle/>
          <a:p>
            <a:pPr marL="457200" indent="-457200">
              <a:spcAft>
                <a:spcPts val="300"/>
              </a:spcAft>
              <a:buBlip>
                <a:blip r:embed="rId4"/>
              </a:buBlip>
            </a:pPr>
            <a:endParaRPr lang="en-US" sz="2400" dirty="0" smtClean="0">
              <a:solidFill>
                <a:srgbClr val="040300"/>
              </a:solidFill>
              <a:cs typeface="Arial"/>
            </a:endParaRPr>
          </a:p>
          <a:p>
            <a:endParaRPr lang="en-NZ" dirty="0" smtClean="0"/>
          </a:p>
          <a:p>
            <a:endParaRPr lang="en-NZ" dirty="0" smtClean="0"/>
          </a:p>
          <a:p>
            <a:endParaRPr lang="en-NZ" dirty="0" smtClean="0"/>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6000" y="6377876"/>
            <a:ext cx="1548000" cy="480124"/>
          </a:xfrm>
          <a:prstGeom prst="rect">
            <a:avLst/>
          </a:prstGeom>
        </p:spPr>
      </p:pic>
      <p:sp>
        <p:nvSpPr>
          <p:cNvPr id="8" name="TextBox 7"/>
          <p:cNvSpPr txBox="1"/>
          <p:nvPr/>
        </p:nvSpPr>
        <p:spPr>
          <a:xfrm>
            <a:off x="0" y="1844824"/>
            <a:ext cx="9144000" cy="2908489"/>
          </a:xfrm>
          <a:prstGeom prst="rect">
            <a:avLst/>
          </a:prstGeom>
          <a:noFill/>
          <a:ln>
            <a:noFill/>
          </a:ln>
        </p:spPr>
        <p:txBody>
          <a:bodyPr wrap="square" rtlCol="0">
            <a:spAutoFit/>
          </a:bodyPr>
          <a:lstStyle/>
          <a:p>
            <a:pPr marL="457200" indent="-457200">
              <a:spcAft>
                <a:spcPts val="600"/>
              </a:spcAft>
              <a:buBlip>
                <a:blip r:embed="rId4"/>
              </a:buBlip>
            </a:pPr>
            <a:r>
              <a:rPr lang="en-US" sz="2400" dirty="0" smtClean="0">
                <a:solidFill>
                  <a:srgbClr val="040300"/>
                </a:solidFill>
              </a:rPr>
              <a:t>Supports the 2013 mining regulations – advises you how you can comply</a:t>
            </a:r>
          </a:p>
          <a:p>
            <a:pPr marL="457200" indent="-457200">
              <a:spcAft>
                <a:spcPts val="600"/>
              </a:spcAft>
              <a:buBlip>
                <a:blip r:embed="rId4"/>
              </a:buBlip>
            </a:pPr>
            <a:r>
              <a:rPr lang="en-US" sz="2400" dirty="0" smtClean="0">
                <a:solidFill>
                  <a:srgbClr val="040300"/>
                </a:solidFill>
              </a:rPr>
              <a:t>Scope:  opencast mines, quarries, alluvial mines = consistency</a:t>
            </a:r>
          </a:p>
          <a:p>
            <a:pPr marL="457200" indent="-457200">
              <a:spcAft>
                <a:spcPts val="600"/>
              </a:spcAft>
              <a:buBlip>
                <a:blip r:embed="rId4"/>
              </a:buBlip>
            </a:pPr>
            <a:r>
              <a:rPr lang="en-US" sz="2400" dirty="0" smtClean="0">
                <a:solidFill>
                  <a:srgbClr val="040300"/>
                </a:solidFill>
              </a:rPr>
              <a:t>MinEx review team &amp; WorkSafe resolved minor issues – expect final document late Oct to early Nov</a:t>
            </a:r>
          </a:p>
          <a:p>
            <a:pPr marL="457200" indent="-457200">
              <a:spcAft>
                <a:spcPts val="600"/>
              </a:spcAft>
              <a:buBlip>
                <a:blip r:embed="rId4"/>
              </a:buBlip>
            </a:pPr>
            <a:r>
              <a:rPr lang="en-US" sz="2400" dirty="0" smtClean="0">
                <a:solidFill>
                  <a:srgbClr val="040300"/>
                </a:solidFill>
              </a:rPr>
              <a:t>This will be an excellent resource for education, training &amp; compliance</a:t>
            </a:r>
          </a:p>
        </p:txBody>
      </p:sp>
    </p:spTree>
    <p:extLst>
      <p:ext uri="{BB962C8B-B14F-4D97-AF65-F5344CB8AC3E}">
        <p14:creationId xmlns:p14="http://schemas.microsoft.com/office/powerpoint/2010/main" val="20822584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V Header 200409"/>
          <p:cNvPicPr>
            <a:picLocks noChangeAspect="1" noChangeArrowheads="1"/>
          </p:cNvPicPr>
          <p:nvPr/>
        </p:nvPicPr>
        <p:blipFill>
          <a:blip r:embed="rId3" cstate="print"/>
          <a:srcRect/>
          <a:stretch>
            <a:fillRect/>
          </a:stretch>
        </p:blipFill>
        <p:spPr bwMode="auto">
          <a:xfrm>
            <a:off x="0" y="0"/>
            <a:ext cx="9144000" cy="1989138"/>
          </a:xfrm>
          <a:prstGeom prst="rect">
            <a:avLst/>
          </a:prstGeom>
          <a:noFill/>
          <a:ln w="9525">
            <a:noFill/>
            <a:miter lim="800000"/>
            <a:headEnd/>
            <a:tailEnd/>
          </a:ln>
        </p:spPr>
      </p:pic>
      <p:sp>
        <p:nvSpPr>
          <p:cNvPr id="4" name="Title 1"/>
          <p:cNvSpPr txBox="1">
            <a:spLocks/>
          </p:cNvSpPr>
          <p:nvPr/>
        </p:nvSpPr>
        <p:spPr>
          <a:xfrm>
            <a:off x="0" y="0"/>
            <a:ext cx="9144000" cy="548680"/>
          </a:xfrm>
          <a:prstGeom prst="rect">
            <a:avLst/>
          </a:prstGeom>
          <a:ln>
            <a:noFill/>
          </a:ln>
        </p:spPr>
        <p:txBody>
          <a:bodyPr/>
          <a:lstStyle>
            <a:lvl1pPr algn="l" defTabSz="457200" rtl="0" eaLnBrk="1" fontAlgn="base" hangingPunct="1">
              <a:spcBef>
                <a:spcPct val="0"/>
              </a:spcBef>
              <a:spcAft>
                <a:spcPct val="0"/>
              </a:spcAft>
              <a:defRPr sz="3200" b="1" kern="1200">
                <a:solidFill>
                  <a:srgbClr val="CE8E00"/>
                </a:solidFill>
                <a:latin typeface="+mj-lt"/>
                <a:ea typeface="ＭＳ Ｐゴシック" pitchFamily="-111" charset="-128"/>
                <a:cs typeface="Arial"/>
              </a:defRPr>
            </a:lvl1pPr>
            <a:lvl2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2pPr>
            <a:lvl3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3pPr>
            <a:lvl4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4pPr>
            <a:lvl5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5pPr>
            <a:lvl6pPr marL="4572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6pPr>
            <a:lvl7pPr marL="9144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7pPr>
            <a:lvl8pPr marL="13716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8pPr>
            <a:lvl9pPr marL="18288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9pPr>
          </a:lstStyle>
          <a:p>
            <a:pPr>
              <a:spcBef>
                <a:spcPts val="1200"/>
              </a:spcBef>
            </a:pPr>
            <a:r>
              <a:rPr lang="en-US" dirty="0" smtClean="0">
                <a:solidFill>
                  <a:srgbClr val="040300"/>
                </a:solidFill>
              </a:rPr>
              <a:t>Definition of a quarry</a:t>
            </a:r>
          </a:p>
        </p:txBody>
      </p:sp>
      <p:sp>
        <p:nvSpPr>
          <p:cNvPr id="9" name="TextBox 8"/>
          <p:cNvSpPr txBox="1"/>
          <p:nvPr/>
        </p:nvSpPr>
        <p:spPr>
          <a:xfrm>
            <a:off x="0" y="548680"/>
            <a:ext cx="9144000" cy="1331134"/>
          </a:xfrm>
          <a:prstGeom prst="rect">
            <a:avLst/>
          </a:prstGeom>
          <a:noFill/>
          <a:ln>
            <a:noFill/>
          </a:ln>
        </p:spPr>
        <p:txBody>
          <a:bodyPr wrap="square" rtlCol="0">
            <a:spAutoFit/>
          </a:bodyPr>
          <a:lstStyle/>
          <a:p>
            <a:pPr marL="457200" indent="-457200">
              <a:spcAft>
                <a:spcPts val="300"/>
              </a:spcAft>
              <a:buBlip>
                <a:blip r:embed="rId4"/>
              </a:buBlip>
            </a:pPr>
            <a:endParaRPr lang="en-US" sz="2400" dirty="0" smtClean="0">
              <a:solidFill>
                <a:srgbClr val="040300"/>
              </a:solidFill>
              <a:cs typeface="Arial"/>
            </a:endParaRPr>
          </a:p>
          <a:p>
            <a:endParaRPr lang="en-NZ" dirty="0" smtClean="0"/>
          </a:p>
          <a:p>
            <a:endParaRPr lang="en-NZ" dirty="0" smtClean="0"/>
          </a:p>
          <a:p>
            <a:endParaRPr lang="en-NZ" dirty="0" smtClean="0"/>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6000" y="6377876"/>
            <a:ext cx="1548000" cy="480124"/>
          </a:xfrm>
          <a:prstGeom prst="rect">
            <a:avLst/>
          </a:prstGeom>
        </p:spPr>
      </p:pic>
      <p:sp>
        <p:nvSpPr>
          <p:cNvPr id="8" name="TextBox 7"/>
          <p:cNvSpPr txBox="1"/>
          <p:nvPr/>
        </p:nvSpPr>
        <p:spPr>
          <a:xfrm>
            <a:off x="0" y="1412776"/>
            <a:ext cx="9144000" cy="5581015"/>
          </a:xfrm>
          <a:prstGeom prst="rect">
            <a:avLst/>
          </a:prstGeom>
          <a:noFill/>
          <a:ln>
            <a:noFill/>
          </a:ln>
        </p:spPr>
        <p:txBody>
          <a:bodyPr wrap="square" rtlCol="0">
            <a:spAutoFit/>
          </a:bodyPr>
          <a:lstStyle/>
          <a:p>
            <a:pPr>
              <a:spcAft>
                <a:spcPts val="400"/>
              </a:spcAft>
            </a:pPr>
            <a:r>
              <a:rPr lang="en-NZ" sz="2200" b="1" i="1" dirty="0" smtClean="0">
                <a:solidFill>
                  <a:srgbClr val="040300"/>
                </a:solidFill>
              </a:rPr>
              <a:t>19N Meaning of quarrying operation</a:t>
            </a:r>
            <a:endParaRPr lang="en-NZ" sz="2200" dirty="0" smtClean="0">
              <a:solidFill>
                <a:srgbClr val="040300"/>
              </a:solidFill>
            </a:endParaRPr>
          </a:p>
          <a:p>
            <a:pPr marL="542925" indent="-542925">
              <a:spcAft>
                <a:spcPts val="400"/>
              </a:spcAft>
            </a:pPr>
            <a:r>
              <a:rPr lang="en-NZ" sz="2200" i="1" dirty="0" smtClean="0">
                <a:solidFill>
                  <a:srgbClr val="040300"/>
                </a:solidFill>
              </a:rPr>
              <a:t>(1)	In this Act, </a:t>
            </a:r>
            <a:r>
              <a:rPr lang="en-NZ" sz="2200" b="1" i="1" dirty="0" smtClean="0">
                <a:solidFill>
                  <a:srgbClr val="040300"/>
                </a:solidFill>
              </a:rPr>
              <a:t>quarrying operation</a:t>
            </a:r>
            <a:r>
              <a:rPr lang="en-NZ" sz="2200" i="1" dirty="0" smtClean="0">
                <a:solidFill>
                  <a:srgbClr val="040300"/>
                </a:solidFill>
              </a:rPr>
              <a:t>—</a:t>
            </a:r>
            <a:endParaRPr lang="en-NZ" sz="2200" dirty="0" smtClean="0">
              <a:solidFill>
                <a:srgbClr val="040300"/>
              </a:solidFill>
            </a:endParaRPr>
          </a:p>
          <a:p>
            <a:pPr marL="900113" indent="-357188">
              <a:spcAft>
                <a:spcPts val="400"/>
              </a:spcAft>
            </a:pPr>
            <a:r>
              <a:rPr lang="en-NZ" sz="2200" i="1" dirty="0" smtClean="0">
                <a:solidFill>
                  <a:srgbClr val="040300"/>
                </a:solidFill>
              </a:rPr>
              <a:t>(a)	 means an activity carried out above ground for the purpose of—</a:t>
            </a:r>
            <a:endParaRPr lang="en-NZ" sz="2200" dirty="0" smtClean="0">
              <a:solidFill>
                <a:srgbClr val="040300"/>
              </a:solidFill>
            </a:endParaRPr>
          </a:p>
          <a:p>
            <a:pPr marL="1614488" indent="-357188">
              <a:spcAft>
                <a:spcPts val="400"/>
              </a:spcAft>
            </a:pPr>
            <a:r>
              <a:rPr lang="en-NZ" sz="2200" i="1" dirty="0" smtClean="0">
                <a:solidFill>
                  <a:srgbClr val="040300"/>
                </a:solidFill>
              </a:rPr>
              <a:t>(</a:t>
            </a:r>
            <a:r>
              <a:rPr lang="en-NZ" sz="2200" i="1" dirty="0" err="1" smtClean="0">
                <a:solidFill>
                  <a:srgbClr val="040300"/>
                </a:solidFill>
              </a:rPr>
              <a:t>i</a:t>
            </a:r>
            <a:r>
              <a:rPr lang="en-NZ" sz="2200" i="1" dirty="0" smtClean="0">
                <a:solidFill>
                  <a:srgbClr val="040300"/>
                </a:solidFill>
              </a:rPr>
              <a:t>)	extracting any material, other than any coal or any mineral, from the earth; or</a:t>
            </a:r>
            <a:endParaRPr lang="en-NZ" sz="2200" dirty="0" smtClean="0">
              <a:solidFill>
                <a:srgbClr val="040300"/>
              </a:solidFill>
            </a:endParaRPr>
          </a:p>
          <a:p>
            <a:pPr marL="1614488" indent="-357188">
              <a:spcAft>
                <a:spcPts val="400"/>
              </a:spcAft>
            </a:pPr>
            <a:r>
              <a:rPr lang="en-NZ" sz="2200" i="1" dirty="0" smtClean="0">
                <a:solidFill>
                  <a:srgbClr val="040300"/>
                </a:solidFill>
              </a:rPr>
              <a:t>(ii)	processing any material, other than any coal or any mineral, at the place where the material is extracted; and</a:t>
            </a:r>
            <a:endParaRPr lang="en-NZ" sz="2200" dirty="0" smtClean="0">
              <a:solidFill>
                <a:srgbClr val="040300"/>
              </a:solidFill>
            </a:endParaRPr>
          </a:p>
          <a:p>
            <a:pPr marL="900113" indent="-357188">
              <a:spcAft>
                <a:spcPts val="400"/>
              </a:spcAft>
            </a:pPr>
            <a:r>
              <a:rPr lang="en-NZ" sz="2200" i="1" dirty="0" smtClean="0">
                <a:solidFill>
                  <a:srgbClr val="040300"/>
                </a:solidFill>
              </a:rPr>
              <a:t>(b)	 includes the place where an activity described in paragraph (a) is carried out; and</a:t>
            </a:r>
            <a:endParaRPr lang="en-NZ" sz="2200" dirty="0" smtClean="0">
              <a:solidFill>
                <a:srgbClr val="040300"/>
              </a:solidFill>
            </a:endParaRPr>
          </a:p>
          <a:p>
            <a:pPr marL="900113" indent="-357188">
              <a:spcAft>
                <a:spcPts val="400"/>
              </a:spcAft>
            </a:pPr>
            <a:r>
              <a:rPr lang="en-NZ" sz="2200" i="1" dirty="0" smtClean="0">
                <a:solidFill>
                  <a:srgbClr val="040300"/>
                </a:solidFill>
              </a:rPr>
              <a:t>(</a:t>
            </a:r>
            <a:r>
              <a:rPr lang="en-NZ" sz="2200" i="1" dirty="0" err="1" smtClean="0">
                <a:solidFill>
                  <a:srgbClr val="040300"/>
                </a:solidFill>
              </a:rPr>
              <a:t>c</a:t>
            </a:r>
            <a:r>
              <a:rPr lang="en-NZ" sz="2200" i="1" dirty="0" smtClean="0">
                <a:solidFill>
                  <a:srgbClr val="040300"/>
                </a:solidFill>
              </a:rPr>
              <a:t>)	 includes any place in which any material extracted or processed in a quarry is crushed or screened.</a:t>
            </a:r>
            <a:endParaRPr lang="en-NZ" sz="2200" dirty="0" smtClean="0">
              <a:solidFill>
                <a:srgbClr val="040300"/>
              </a:solidFill>
            </a:endParaRPr>
          </a:p>
          <a:p>
            <a:pPr marL="542925" indent="-542925">
              <a:spcAft>
                <a:spcPts val="400"/>
              </a:spcAft>
            </a:pPr>
            <a:r>
              <a:rPr lang="en-NZ" sz="2200" i="1" dirty="0" smtClean="0">
                <a:solidFill>
                  <a:srgbClr val="040300"/>
                </a:solidFill>
              </a:rPr>
              <a:t>(2)	Subsection (1) applies whether or not the material is to be extracted or processed for commercial gain and whether or not the material is extracted or processed by the use of explosives.</a:t>
            </a:r>
            <a:endParaRPr lang="en-NZ" sz="2200" dirty="0" smtClean="0">
              <a:solidFill>
                <a:srgbClr val="040300"/>
              </a:solidFill>
            </a:endParaRPr>
          </a:p>
          <a:p>
            <a:pPr marL="457200" indent="-457200">
              <a:spcAft>
                <a:spcPts val="400"/>
              </a:spcAft>
              <a:buBlip>
                <a:blip r:embed="rId4"/>
              </a:buBlip>
            </a:pPr>
            <a:endParaRPr lang="en-US" sz="2200" dirty="0" smtClean="0">
              <a:solidFill>
                <a:srgbClr val="040300"/>
              </a:solidFill>
            </a:endParaRPr>
          </a:p>
        </p:txBody>
      </p:sp>
    </p:spTree>
    <p:extLst>
      <p:ext uri="{BB962C8B-B14F-4D97-AF65-F5344CB8AC3E}">
        <p14:creationId xmlns:p14="http://schemas.microsoft.com/office/powerpoint/2010/main" val="20822584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V Header 200409"/>
          <p:cNvPicPr>
            <a:picLocks noChangeAspect="1" noChangeArrowheads="1"/>
          </p:cNvPicPr>
          <p:nvPr/>
        </p:nvPicPr>
        <p:blipFill>
          <a:blip r:embed="rId3" cstate="print"/>
          <a:srcRect/>
          <a:stretch>
            <a:fillRect/>
          </a:stretch>
        </p:blipFill>
        <p:spPr bwMode="auto">
          <a:xfrm>
            <a:off x="0" y="0"/>
            <a:ext cx="9144000" cy="1989138"/>
          </a:xfrm>
          <a:prstGeom prst="rect">
            <a:avLst/>
          </a:prstGeom>
          <a:noFill/>
          <a:ln w="9525">
            <a:noFill/>
            <a:miter lim="800000"/>
            <a:headEnd/>
            <a:tailEnd/>
          </a:ln>
        </p:spPr>
      </p:pic>
      <p:sp>
        <p:nvSpPr>
          <p:cNvPr id="4" name="Title 1"/>
          <p:cNvSpPr txBox="1">
            <a:spLocks/>
          </p:cNvSpPr>
          <p:nvPr/>
        </p:nvSpPr>
        <p:spPr>
          <a:xfrm>
            <a:off x="0" y="0"/>
            <a:ext cx="9144000" cy="548680"/>
          </a:xfrm>
          <a:prstGeom prst="rect">
            <a:avLst/>
          </a:prstGeom>
          <a:ln>
            <a:noFill/>
          </a:ln>
        </p:spPr>
        <p:txBody>
          <a:bodyPr/>
          <a:lstStyle>
            <a:lvl1pPr algn="l" defTabSz="457200" rtl="0" eaLnBrk="1" fontAlgn="base" hangingPunct="1">
              <a:spcBef>
                <a:spcPct val="0"/>
              </a:spcBef>
              <a:spcAft>
                <a:spcPct val="0"/>
              </a:spcAft>
              <a:defRPr sz="3200" b="1" kern="1200">
                <a:solidFill>
                  <a:srgbClr val="CE8E00"/>
                </a:solidFill>
                <a:latin typeface="+mj-lt"/>
                <a:ea typeface="ＭＳ Ｐゴシック" pitchFamily="-111" charset="-128"/>
                <a:cs typeface="Arial"/>
              </a:defRPr>
            </a:lvl1pPr>
            <a:lvl2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2pPr>
            <a:lvl3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3pPr>
            <a:lvl4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4pPr>
            <a:lvl5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5pPr>
            <a:lvl6pPr marL="4572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6pPr>
            <a:lvl7pPr marL="9144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7pPr>
            <a:lvl8pPr marL="13716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8pPr>
            <a:lvl9pPr marL="18288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9pPr>
          </a:lstStyle>
          <a:p>
            <a:pPr>
              <a:spcBef>
                <a:spcPts val="1200"/>
              </a:spcBef>
            </a:pPr>
            <a:r>
              <a:rPr lang="en-US" dirty="0" smtClean="0">
                <a:solidFill>
                  <a:srgbClr val="040300"/>
                </a:solidFill>
              </a:rPr>
              <a:t>What is a quarry? </a:t>
            </a:r>
            <a:r>
              <a:rPr lang="en-US" sz="2400" dirty="0" smtClean="0">
                <a:solidFill>
                  <a:srgbClr val="040300"/>
                </a:solidFill>
              </a:rPr>
              <a:t>(from good practice guideline</a:t>
            </a:r>
            <a:r>
              <a:rPr lang="en-US" dirty="0" smtClean="0">
                <a:solidFill>
                  <a:srgbClr val="040300"/>
                </a:solidFill>
              </a:rPr>
              <a:t>)</a:t>
            </a:r>
          </a:p>
        </p:txBody>
      </p:sp>
      <p:sp>
        <p:nvSpPr>
          <p:cNvPr id="9" name="TextBox 8"/>
          <p:cNvSpPr txBox="1"/>
          <p:nvPr/>
        </p:nvSpPr>
        <p:spPr>
          <a:xfrm>
            <a:off x="0" y="548680"/>
            <a:ext cx="9144000" cy="1331134"/>
          </a:xfrm>
          <a:prstGeom prst="rect">
            <a:avLst/>
          </a:prstGeom>
          <a:noFill/>
          <a:ln>
            <a:noFill/>
          </a:ln>
        </p:spPr>
        <p:txBody>
          <a:bodyPr wrap="square" rtlCol="0">
            <a:spAutoFit/>
          </a:bodyPr>
          <a:lstStyle/>
          <a:p>
            <a:pPr marL="457200" indent="-457200">
              <a:spcAft>
                <a:spcPts val="300"/>
              </a:spcAft>
              <a:buBlip>
                <a:blip r:embed="rId4"/>
              </a:buBlip>
            </a:pPr>
            <a:endParaRPr lang="en-US" sz="2400" dirty="0" smtClean="0">
              <a:solidFill>
                <a:srgbClr val="040300"/>
              </a:solidFill>
              <a:cs typeface="Arial"/>
            </a:endParaRPr>
          </a:p>
          <a:p>
            <a:endParaRPr lang="en-NZ" dirty="0" smtClean="0"/>
          </a:p>
          <a:p>
            <a:endParaRPr lang="en-NZ" dirty="0" smtClean="0"/>
          </a:p>
          <a:p>
            <a:endParaRPr lang="en-NZ" dirty="0" smtClean="0"/>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6000" y="6377876"/>
            <a:ext cx="1548000" cy="480124"/>
          </a:xfrm>
          <a:prstGeom prst="rect">
            <a:avLst/>
          </a:prstGeom>
        </p:spPr>
      </p:pic>
      <p:sp>
        <p:nvSpPr>
          <p:cNvPr id="8" name="TextBox 7"/>
          <p:cNvSpPr txBox="1"/>
          <p:nvPr/>
        </p:nvSpPr>
        <p:spPr>
          <a:xfrm>
            <a:off x="0" y="1700808"/>
            <a:ext cx="9144000" cy="4770537"/>
          </a:xfrm>
          <a:prstGeom prst="rect">
            <a:avLst/>
          </a:prstGeom>
          <a:noFill/>
          <a:ln>
            <a:noFill/>
          </a:ln>
        </p:spPr>
        <p:txBody>
          <a:bodyPr wrap="square" rtlCol="0">
            <a:spAutoFit/>
          </a:bodyPr>
          <a:lstStyle/>
          <a:p>
            <a:pPr marL="542925" lvl="0" indent="-542925">
              <a:spcAft>
                <a:spcPts val="600"/>
              </a:spcAft>
              <a:buBlip>
                <a:blip r:embed="rId4"/>
              </a:buBlip>
            </a:pPr>
            <a:r>
              <a:rPr lang="en-NZ" sz="2400" dirty="0" smtClean="0">
                <a:solidFill>
                  <a:srgbClr val="040300"/>
                </a:solidFill>
              </a:rPr>
              <a:t>All the surface extraction workings;</a:t>
            </a:r>
          </a:p>
          <a:p>
            <a:pPr marL="542925" lvl="0" indent="-542925">
              <a:spcAft>
                <a:spcPts val="600"/>
              </a:spcAft>
              <a:buBlip>
                <a:blip r:embed="rId4"/>
              </a:buBlip>
            </a:pPr>
            <a:r>
              <a:rPr lang="en-NZ" sz="2400" dirty="0" smtClean="0">
                <a:solidFill>
                  <a:srgbClr val="040300"/>
                </a:solidFill>
              </a:rPr>
              <a:t>Associated tips (or dumps) near the site;</a:t>
            </a:r>
          </a:p>
          <a:p>
            <a:pPr marL="542925" lvl="0" indent="-542925">
              <a:spcAft>
                <a:spcPts val="600"/>
              </a:spcAft>
              <a:buBlip>
                <a:blip r:embed="rId4"/>
              </a:buBlip>
            </a:pPr>
            <a:r>
              <a:rPr lang="en-NZ" sz="2400" dirty="0" smtClean="0">
                <a:solidFill>
                  <a:srgbClr val="040300"/>
                </a:solidFill>
              </a:rPr>
              <a:t>Associated working stockpiles near the site; </a:t>
            </a:r>
          </a:p>
          <a:p>
            <a:pPr marL="542925" lvl="0" indent="-542925">
              <a:spcAft>
                <a:spcPts val="600"/>
              </a:spcAft>
              <a:buBlip>
                <a:blip r:embed="rId4"/>
              </a:buBlip>
            </a:pPr>
            <a:r>
              <a:rPr lang="en-NZ" sz="2400" dirty="0" smtClean="0">
                <a:solidFill>
                  <a:srgbClr val="040300"/>
                </a:solidFill>
              </a:rPr>
              <a:t>Associated settling ponds near the site;</a:t>
            </a:r>
          </a:p>
          <a:p>
            <a:pPr marL="542925" lvl="0" indent="-542925">
              <a:spcAft>
                <a:spcPts val="600"/>
              </a:spcAft>
              <a:buBlip>
                <a:blip r:embed="rId4"/>
              </a:buBlip>
            </a:pPr>
            <a:r>
              <a:rPr lang="en-NZ" sz="2400" dirty="0" smtClean="0">
                <a:solidFill>
                  <a:srgbClr val="040300"/>
                </a:solidFill>
              </a:rPr>
              <a:t>Areas used for processing where this is carried out on site; </a:t>
            </a:r>
          </a:p>
          <a:p>
            <a:pPr marL="542925" lvl="0" indent="-542925">
              <a:spcAft>
                <a:spcPts val="600"/>
              </a:spcAft>
              <a:buBlip>
                <a:blip r:embed="rId4"/>
              </a:buBlip>
            </a:pPr>
            <a:r>
              <a:rPr lang="en-NZ" sz="2400" dirty="0" smtClean="0">
                <a:solidFill>
                  <a:srgbClr val="040300"/>
                </a:solidFill>
              </a:rPr>
              <a:t>Areas used for processing off-site; </a:t>
            </a:r>
          </a:p>
          <a:p>
            <a:pPr marL="542925" lvl="0" indent="-542925">
              <a:spcAft>
                <a:spcPts val="600"/>
              </a:spcAft>
              <a:buBlip>
                <a:blip r:embed="rId4"/>
              </a:buBlip>
            </a:pPr>
            <a:r>
              <a:rPr lang="en-NZ" sz="2400" dirty="0" smtClean="0">
                <a:solidFill>
                  <a:srgbClr val="040300"/>
                </a:solidFill>
              </a:rPr>
              <a:t>Buildings and structures at the quarry; </a:t>
            </a:r>
          </a:p>
          <a:p>
            <a:pPr marL="542925" lvl="0" indent="-542925">
              <a:spcAft>
                <a:spcPts val="600"/>
              </a:spcAft>
              <a:buBlip>
                <a:blip r:embed="rId4"/>
              </a:buBlip>
            </a:pPr>
            <a:r>
              <a:rPr lang="en-NZ" sz="2400" dirty="0" smtClean="0">
                <a:solidFill>
                  <a:srgbClr val="040300"/>
                </a:solidFill>
              </a:rPr>
              <a:t>Common areas; and, </a:t>
            </a:r>
          </a:p>
          <a:p>
            <a:pPr marL="542925" lvl="0" indent="-542925">
              <a:spcAft>
                <a:spcPts val="600"/>
              </a:spcAft>
              <a:buBlip>
                <a:blip r:embed="rId4"/>
              </a:buBlip>
            </a:pPr>
            <a:r>
              <a:rPr lang="en-NZ" sz="2400" dirty="0" smtClean="0">
                <a:solidFill>
                  <a:srgbClr val="040300"/>
                </a:solidFill>
              </a:rPr>
              <a:t>Quarries in a forest, on a farm or on Crown or public land (river beds) regardless of whether the extraction is of an intermittent nature or not. </a:t>
            </a:r>
            <a:endParaRPr lang="en-US" sz="2400" dirty="0" smtClean="0">
              <a:solidFill>
                <a:srgbClr val="040300"/>
              </a:solidFill>
            </a:endParaRPr>
          </a:p>
        </p:txBody>
      </p:sp>
    </p:spTree>
    <p:extLst>
      <p:ext uri="{BB962C8B-B14F-4D97-AF65-F5344CB8AC3E}">
        <p14:creationId xmlns:p14="http://schemas.microsoft.com/office/powerpoint/2010/main" val="20822584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V Header 200409"/>
          <p:cNvPicPr>
            <a:picLocks noChangeAspect="1" noChangeArrowheads="1"/>
          </p:cNvPicPr>
          <p:nvPr/>
        </p:nvPicPr>
        <p:blipFill>
          <a:blip r:embed="rId3" cstate="print"/>
          <a:srcRect/>
          <a:stretch>
            <a:fillRect/>
          </a:stretch>
        </p:blipFill>
        <p:spPr bwMode="auto">
          <a:xfrm>
            <a:off x="0" y="0"/>
            <a:ext cx="9144000" cy="1989138"/>
          </a:xfrm>
          <a:prstGeom prst="rect">
            <a:avLst/>
          </a:prstGeom>
          <a:noFill/>
          <a:ln w="9525">
            <a:noFill/>
            <a:miter lim="800000"/>
            <a:headEnd/>
            <a:tailEnd/>
          </a:ln>
        </p:spPr>
      </p:pic>
      <p:sp>
        <p:nvSpPr>
          <p:cNvPr id="4" name="Title 1"/>
          <p:cNvSpPr txBox="1">
            <a:spLocks/>
          </p:cNvSpPr>
          <p:nvPr/>
        </p:nvSpPr>
        <p:spPr>
          <a:xfrm>
            <a:off x="0" y="0"/>
            <a:ext cx="9144000" cy="548680"/>
          </a:xfrm>
          <a:prstGeom prst="rect">
            <a:avLst/>
          </a:prstGeom>
          <a:ln>
            <a:noFill/>
          </a:ln>
        </p:spPr>
        <p:txBody>
          <a:bodyPr/>
          <a:lstStyle>
            <a:lvl1pPr algn="l" defTabSz="457200" rtl="0" eaLnBrk="1" fontAlgn="base" hangingPunct="1">
              <a:spcBef>
                <a:spcPct val="0"/>
              </a:spcBef>
              <a:spcAft>
                <a:spcPct val="0"/>
              </a:spcAft>
              <a:defRPr sz="3200" b="1" kern="1200">
                <a:solidFill>
                  <a:srgbClr val="CE8E00"/>
                </a:solidFill>
                <a:latin typeface="+mj-lt"/>
                <a:ea typeface="ＭＳ Ｐゴシック" pitchFamily="-111" charset="-128"/>
                <a:cs typeface="Arial"/>
              </a:defRPr>
            </a:lvl1pPr>
            <a:lvl2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2pPr>
            <a:lvl3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3pPr>
            <a:lvl4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4pPr>
            <a:lvl5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5pPr>
            <a:lvl6pPr marL="4572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6pPr>
            <a:lvl7pPr marL="9144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7pPr>
            <a:lvl8pPr marL="13716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8pPr>
            <a:lvl9pPr marL="18288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9pPr>
          </a:lstStyle>
          <a:p>
            <a:pPr>
              <a:spcBef>
                <a:spcPts val="1200"/>
              </a:spcBef>
            </a:pPr>
            <a:r>
              <a:rPr lang="en-US" dirty="0" smtClean="0">
                <a:solidFill>
                  <a:srgbClr val="040300"/>
                </a:solidFill>
              </a:rPr>
              <a:t>What is not a quarry?</a:t>
            </a:r>
          </a:p>
        </p:txBody>
      </p:sp>
      <p:sp>
        <p:nvSpPr>
          <p:cNvPr id="9" name="TextBox 8"/>
          <p:cNvSpPr txBox="1"/>
          <p:nvPr/>
        </p:nvSpPr>
        <p:spPr>
          <a:xfrm>
            <a:off x="0" y="548680"/>
            <a:ext cx="9144000" cy="1331134"/>
          </a:xfrm>
          <a:prstGeom prst="rect">
            <a:avLst/>
          </a:prstGeom>
          <a:noFill/>
          <a:ln>
            <a:noFill/>
          </a:ln>
        </p:spPr>
        <p:txBody>
          <a:bodyPr wrap="square" rtlCol="0">
            <a:spAutoFit/>
          </a:bodyPr>
          <a:lstStyle/>
          <a:p>
            <a:pPr marL="457200" indent="-457200">
              <a:spcAft>
                <a:spcPts val="300"/>
              </a:spcAft>
              <a:buBlip>
                <a:blip r:embed="rId4"/>
              </a:buBlip>
            </a:pPr>
            <a:endParaRPr lang="en-US" sz="2400" dirty="0" smtClean="0">
              <a:solidFill>
                <a:srgbClr val="040300"/>
              </a:solidFill>
              <a:cs typeface="Arial"/>
            </a:endParaRPr>
          </a:p>
          <a:p>
            <a:endParaRPr lang="en-NZ" dirty="0" smtClean="0"/>
          </a:p>
          <a:p>
            <a:endParaRPr lang="en-NZ" dirty="0" smtClean="0"/>
          </a:p>
          <a:p>
            <a:endParaRPr lang="en-NZ" dirty="0" smtClean="0"/>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6000" y="6377876"/>
            <a:ext cx="1548000" cy="480124"/>
          </a:xfrm>
          <a:prstGeom prst="rect">
            <a:avLst/>
          </a:prstGeom>
        </p:spPr>
      </p:pic>
      <p:sp>
        <p:nvSpPr>
          <p:cNvPr id="8" name="TextBox 7"/>
          <p:cNvSpPr txBox="1"/>
          <p:nvPr/>
        </p:nvSpPr>
        <p:spPr>
          <a:xfrm>
            <a:off x="0" y="1700808"/>
            <a:ext cx="9144000" cy="4688656"/>
          </a:xfrm>
          <a:prstGeom prst="rect">
            <a:avLst/>
          </a:prstGeom>
          <a:noFill/>
          <a:ln>
            <a:noFill/>
          </a:ln>
        </p:spPr>
        <p:txBody>
          <a:bodyPr wrap="square" rtlCol="0">
            <a:spAutoFit/>
          </a:bodyPr>
          <a:lstStyle/>
          <a:p>
            <a:pPr marL="542925" lvl="0" indent="-542925">
              <a:spcAft>
                <a:spcPts val="600"/>
              </a:spcAft>
              <a:buBlip>
                <a:blip r:embed="rId4"/>
              </a:buBlip>
            </a:pPr>
            <a:r>
              <a:rPr lang="en-NZ" sz="2400" dirty="0" smtClean="0">
                <a:solidFill>
                  <a:srgbClr val="040300"/>
                </a:solidFill>
              </a:rPr>
              <a:t>Construction earthworks unless associated with the quarry; </a:t>
            </a:r>
          </a:p>
          <a:p>
            <a:pPr marL="542925" lvl="0" indent="-542925">
              <a:spcAft>
                <a:spcPts val="600"/>
              </a:spcAft>
              <a:buBlip>
                <a:blip r:embed="rId4"/>
              </a:buBlip>
            </a:pPr>
            <a:r>
              <a:rPr lang="en-NZ" sz="2400" dirty="0" smtClean="0">
                <a:solidFill>
                  <a:srgbClr val="040300"/>
                </a:solidFill>
              </a:rPr>
              <a:t>Secondary processing unless the extracted material is crushed and screened at the secondary site; </a:t>
            </a:r>
          </a:p>
          <a:p>
            <a:pPr marL="542925" lvl="0" indent="-542925">
              <a:spcAft>
                <a:spcPts val="600"/>
              </a:spcAft>
              <a:buBlip>
                <a:blip r:embed="rId4"/>
              </a:buBlip>
            </a:pPr>
            <a:r>
              <a:rPr lang="en-NZ" sz="2400" dirty="0" smtClean="0">
                <a:solidFill>
                  <a:srgbClr val="040300"/>
                </a:solidFill>
              </a:rPr>
              <a:t>Recycling aggregate plants; </a:t>
            </a:r>
          </a:p>
          <a:p>
            <a:pPr marL="542925" lvl="0" indent="-542925">
              <a:spcAft>
                <a:spcPts val="600"/>
              </a:spcAft>
              <a:buBlip>
                <a:blip r:embed="rId4"/>
              </a:buBlip>
            </a:pPr>
            <a:r>
              <a:rPr lang="en-NZ" sz="2400" dirty="0" smtClean="0">
                <a:solidFill>
                  <a:srgbClr val="040300"/>
                </a:solidFill>
              </a:rPr>
              <a:t>Stockpiles at dormant quarries and dormant river gravel sites; </a:t>
            </a:r>
          </a:p>
          <a:p>
            <a:pPr marL="542925" lvl="0" indent="-542925">
              <a:spcAft>
                <a:spcPts val="600"/>
              </a:spcAft>
              <a:buBlip>
                <a:blip r:embed="rId4"/>
              </a:buBlip>
            </a:pPr>
            <a:r>
              <a:rPr lang="en-NZ" sz="2400" dirty="0" smtClean="0">
                <a:solidFill>
                  <a:srgbClr val="040300"/>
                </a:solidFill>
              </a:rPr>
              <a:t>Small scale, non-complex extraction on farmland in support of farming (</a:t>
            </a:r>
            <a:r>
              <a:rPr lang="en-NZ" sz="2400" dirty="0" err="1" smtClean="0">
                <a:solidFill>
                  <a:srgbClr val="040300"/>
                </a:solidFill>
              </a:rPr>
              <a:t>ie</a:t>
            </a:r>
            <a:r>
              <a:rPr lang="en-NZ" sz="2400" dirty="0" smtClean="0">
                <a:solidFill>
                  <a:srgbClr val="040300"/>
                </a:solidFill>
              </a:rPr>
              <a:t> no tips, highwalls, explosives or processing); </a:t>
            </a:r>
          </a:p>
          <a:p>
            <a:pPr marL="542925" lvl="0" indent="-542925">
              <a:spcAft>
                <a:spcPts val="600"/>
              </a:spcAft>
              <a:buBlip>
                <a:blip r:embed="rId4"/>
              </a:buBlip>
            </a:pPr>
            <a:r>
              <a:rPr lang="en-NZ" sz="2400" dirty="0" smtClean="0">
                <a:solidFill>
                  <a:srgbClr val="040300"/>
                </a:solidFill>
              </a:rPr>
              <a:t>Small scale, non-complex extraction in forests in support of forestry operations (</a:t>
            </a:r>
            <a:r>
              <a:rPr lang="en-NZ" sz="2400" dirty="0" err="1" smtClean="0">
                <a:solidFill>
                  <a:srgbClr val="040300"/>
                </a:solidFill>
              </a:rPr>
              <a:t>ie</a:t>
            </a:r>
            <a:r>
              <a:rPr lang="en-NZ" sz="2400" dirty="0" smtClean="0">
                <a:solidFill>
                  <a:srgbClr val="040300"/>
                </a:solidFill>
              </a:rPr>
              <a:t> no tips, highwalls, explosives or processing); and </a:t>
            </a:r>
          </a:p>
          <a:p>
            <a:pPr marL="542925" lvl="0" indent="-542925">
              <a:spcAft>
                <a:spcPts val="600"/>
              </a:spcAft>
              <a:buBlip>
                <a:blip r:embed="rId4"/>
              </a:buBlip>
            </a:pPr>
            <a:r>
              <a:rPr lang="en-NZ" sz="2400" dirty="0" smtClean="0">
                <a:solidFill>
                  <a:srgbClr val="040300"/>
                </a:solidFill>
              </a:rPr>
              <a:t>Non-complex extraction of gravel from river beds where there is no mechanical processing. </a:t>
            </a:r>
            <a:endParaRPr lang="en-NZ" sz="2400" dirty="0">
              <a:solidFill>
                <a:srgbClr val="040300"/>
              </a:solidFill>
            </a:endParaRPr>
          </a:p>
        </p:txBody>
      </p:sp>
    </p:spTree>
    <p:extLst>
      <p:ext uri="{BB962C8B-B14F-4D97-AF65-F5344CB8AC3E}">
        <p14:creationId xmlns:p14="http://schemas.microsoft.com/office/powerpoint/2010/main" val="20822584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V Header 200409"/>
          <p:cNvPicPr>
            <a:picLocks noChangeAspect="1" noChangeArrowheads="1"/>
          </p:cNvPicPr>
          <p:nvPr/>
        </p:nvPicPr>
        <p:blipFill>
          <a:blip r:embed="rId3" cstate="print"/>
          <a:srcRect/>
          <a:stretch>
            <a:fillRect/>
          </a:stretch>
        </p:blipFill>
        <p:spPr bwMode="auto">
          <a:xfrm>
            <a:off x="0" y="0"/>
            <a:ext cx="9144000" cy="1989138"/>
          </a:xfrm>
          <a:prstGeom prst="rect">
            <a:avLst/>
          </a:prstGeom>
          <a:noFill/>
          <a:ln w="9525">
            <a:noFill/>
            <a:miter lim="800000"/>
            <a:headEnd/>
            <a:tailEnd/>
          </a:ln>
        </p:spPr>
      </p:pic>
      <p:sp>
        <p:nvSpPr>
          <p:cNvPr id="4" name="Title 1"/>
          <p:cNvSpPr txBox="1">
            <a:spLocks/>
          </p:cNvSpPr>
          <p:nvPr/>
        </p:nvSpPr>
        <p:spPr>
          <a:xfrm>
            <a:off x="0" y="0"/>
            <a:ext cx="9144000" cy="548680"/>
          </a:xfrm>
          <a:prstGeom prst="rect">
            <a:avLst/>
          </a:prstGeom>
          <a:ln>
            <a:noFill/>
          </a:ln>
        </p:spPr>
        <p:txBody>
          <a:bodyPr/>
          <a:lstStyle>
            <a:lvl1pPr algn="l" defTabSz="457200" rtl="0" eaLnBrk="1" fontAlgn="base" hangingPunct="1">
              <a:spcBef>
                <a:spcPct val="0"/>
              </a:spcBef>
              <a:spcAft>
                <a:spcPct val="0"/>
              </a:spcAft>
              <a:defRPr sz="3200" b="1" kern="1200">
                <a:solidFill>
                  <a:srgbClr val="CE8E00"/>
                </a:solidFill>
                <a:latin typeface="+mj-lt"/>
                <a:ea typeface="ＭＳ Ｐゴシック" pitchFamily="-111" charset="-128"/>
                <a:cs typeface="Arial"/>
              </a:defRPr>
            </a:lvl1pPr>
            <a:lvl2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2pPr>
            <a:lvl3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3pPr>
            <a:lvl4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4pPr>
            <a:lvl5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5pPr>
            <a:lvl6pPr marL="4572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6pPr>
            <a:lvl7pPr marL="9144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7pPr>
            <a:lvl8pPr marL="13716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8pPr>
            <a:lvl9pPr marL="18288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9pPr>
          </a:lstStyle>
          <a:p>
            <a:pPr>
              <a:spcBef>
                <a:spcPts val="1200"/>
              </a:spcBef>
            </a:pPr>
            <a:r>
              <a:rPr lang="en-US" dirty="0" smtClean="0">
                <a:solidFill>
                  <a:srgbClr val="040300"/>
                </a:solidFill>
              </a:rPr>
              <a:t>What if my operation is a quarry?</a:t>
            </a:r>
          </a:p>
        </p:txBody>
      </p:sp>
      <p:sp>
        <p:nvSpPr>
          <p:cNvPr id="9" name="TextBox 8"/>
          <p:cNvSpPr txBox="1"/>
          <p:nvPr/>
        </p:nvSpPr>
        <p:spPr>
          <a:xfrm>
            <a:off x="0" y="548680"/>
            <a:ext cx="9144000" cy="1331134"/>
          </a:xfrm>
          <a:prstGeom prst="rect">
            <a:avLst/>
          </a:prstGeom>
          <a:noFill/>
          <a:ln>
            <a:noFill/>
          </a:ln>
        </p:spPr>
        <p:txBody>
          <a:bodyPr wrap="square" rtlCol="0">
            <a:spAutoFit/>
          </a:bodyPr>
          <a:lstStyle/>
          <a:p>
            <a:pPr marL="457200" indent="-457200">
              <a:spcAft>
                <a:spcPts val="300"/>
              </a:spcAft>
              <a:buBlip>
                <a:blip r:embed="rId4"/>
              </a:buBlip>
            </a:pPr>
            <a:endParaRPr lang="en-US" sz="2400" dirty="0" smtClean="0">
              <a:solidFill>
                <a:srgbClr val="040300"/>
              </a:solidFill>
              <a:cs typeface="Arial"/>
            </a:endParaRPr>
          </a:p>
          <a:p>
            <a:endParaRPr lang="en-NZ" dirty="0" smtClean="0"/>
          </a:p>
          <a:p>
            <a:endParaRPr lang="en-NZ" dirty="0" smtClean="0"/>
          </a:p>
          <a:p>
            <a:endParaRPr lang="en-NZ" dirty="0" smtClean="0"/>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6000" y="6377876"/>
            <a:ext cx="1548000" cy="480124"/>
          </a:xfrm>
          <a:prstGeom prst="rect">
            <a:avLst/>
          </a:prstGeom>
        </p:spPr>
      </p:pic>
      <p:sp>
        <p:nvSpPr>
          <p:cNvPr id="8" name="TextBox 7"/>
          <p:cNvSpPr txBox="1"/>
          <p:nvPr/>
        </p:nvSpPr>
        <p:spPr>
          <a:xfrm>
            <a:off x="0" y="1916832"/>
            <a:ext cx="9144000" cy="3139321"/>
          </a:xfrm>
          <a:prstGeom prst="rect">
            <a:avLst/>
          </a:prstGeom>
          <a:noFill/>
          <a:ln>
            <a:noFill/>
          </a:ln>
        </p:spPr>
        <p:txBody>
          <a:bodyPr wrap="square" rtlCol="0">
            <a:spAutoFit/>
          </a:bodyPr>
          <a:lstStyle/>
          <a:p>
            <a:pPr marL="542925" lvl="0" indent="-542925">
              <a:spcAft>
                <a:spcPts val="1200"/>
              </a:spcAft>
              <a:buBlip>
                <a:blip r:embed="rId4"/>
              </a:buBlip>
            </a:pPr>
            <a:r>
              <a:rPr lang="en-US" sz="2400" dirty="0" smtClean="0">
                <a:solidFill>
                  <a:srgbClr val="040300"/>
                </a:solidFill>
              </a:rPr>
              <a:t>You are subject to </a:t>
            </a:r>
            <a:r>
              <a:rPr lang="en-NZ" sz="2400" dirty="0" smtClean="0">
                <a:solidFill>
                  <a:srgbClr val="040300"/>
                </a:solidFill>
              </a:rPr>
              <a:t>the </a:t>
            </a:r>
            <a:r>
              <a:rPr lang="en-US" sz="2400" i="1" dirty="0" smtClean="0">
                <a:solidFill>
                  <a:srgbClr val="040300"/>
                </a:solidFill>
              </a:rPr>
              <a:t>Health and Safety in Employment Mining Operations and Quarrying Operations Regulations 2013</a:t>
            </a:r>
          </a:p>
          <a:p>
            <a:pPr marL="542925" indent="-542925">
              <a:spcAft>
                <a:spcPts val="1200"/>
              </a:spcAft>
              <a:buBlip>
                <a:blip r:embed="rId4"/>
              </a:buBlip>
            </a:pPr>
            <a:r>
              <a:rPr lang="en-NZ" sz="2400" dirty="0" smtClean="0">
                <a:solidFill>
                  <a:srgbClr val="040300"/>
                </a:solidFill>
              </a:rPr>
              <a:t>You need a Certificate of Competency (B grade if &lt;5 workers)</a:t>
            </a:r>
          </a:p>
          <a:p>
            <a:pPr marL="542925" lvl="0" indent="-542925">
              <a:spcAft>
                <a:spcPts val="1200"/>
              </a:spcAft>
              <a:buBlip>
                <a:blip r:embed="rId4"/>
              </a:buBlip>
            </a:pPr>
            <a:r>
              <a:rPr lang="en-US" sz="2400" dirty="0" smtClean="0">
                <a:solidFill>
                  <a:srgbClr val="040300"/>
                </a:solidFill>
              </a:rPr>
              <a:t>Follow relevant approved codes of practice and good practice guidelines</a:t>
            </a:r>
          </a:p>
          <a:p>
            <a:pPr marL="542925" indent="-542925">
              <a:spcAft>
                <a:spcPts val="1200"/>
              </a:spcAft>
              <a:buBlip>
                <a:blip r:embed="rId4"/>
              </a:buBlip>
            </a:pPr>
            <a:r>
              <a:rPr lang="en-US" sz="2400" dirty="0" smtClean="0">
                <a:solidFill>
                  <a:srgbClr val="040300"/>
                </a:solidFill>
              </a:rPr>
              <a:t>The most important of these is the </a:t>
            </a:r>
            <a:r>
              <a:rPr lang="en-US" sz="2400" i="1" dirty="0" smtClean="0">
                <a:solidFill>
                  <a:srgbClr val="040300"/>
                </a:solidFill>
              </a:rPr>
              <a:t>Opencast mine, quarries &amp; alluvial mines guidance</a:t>
            </a:r>
            <a:endParaRPr lang="en-NZ" sz="2400" i="1" dirty="0">
              <a:solidFill>
                <a:srgbClr val="040300"/>
              </a:solidFill>
            </a:endParaRPr>
          </a:p>
        </p:txBody>
      </p:sp>
    </p:spTree>
    <p:extLst>
      <p:ext uri="{BB962C8B-B14F-4D97-AF65-F5344CB8AC3E}">
        <p14:creationId xmlns:p14="http://schemas.microsoft.com/office/powerpoint/2010/main" val="2082258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V Header 200409"/>
          <p:cNvPicPr>
            <a:picLocks noChangeAspect="1" noChangeArrowheads="1"/>
          </p:cNvPicPr>
          <p:nvPr/>
        </p:nvPicPr>
        <p:blipFill>
          <a:blip r:embed="rId3" cstate="print"/>
          <a:srcRect/>
          <a:stretch>
            <a:fillRect/>
          </a:stretch>
        </p:blipFill>
        <p:spPr bwMode="auto">
          <a:xfrm>
            <a:off x="0" y="0"/>
            <a:ext cx="9144000" cy="1989138"/>
          </a:xfrm>
          <a:prstGeom prst="rect">
            <a:avLst/>
          </a:prstGeom>
          <a:noFill/>
          <a:ln w="9525">
            <a:noFill/>
            <a:miter lim="800000"/>
            <a:headEnd/>
            <a:tailEnd/>
          </a:ln>
        </p:spPr>
      </p:pic>
      <p:sp>
        <p:nvSpPr>
          <p:cNvPr id="4" name="Title 1"/>
          <p:cNvSpPr txBox="1">
            <a:spLocks/>
          </p:cNvSpPr>
          <p:nvPr/>
        </p:nvSpPr>
        <p:spPr>
          <a:xfrm>
            <a:off x="0" y="0"/>
            <a:ext cx="9144000" cy="548680"/>
          </a:xfrm>
          <a:prstGeom prst="rect">
            <a:avLst/>
          </a:prstGeom>
          <a:ln>
            <a:noFill/>
          </a:ln>
        </p:spPr>
        <p:txBody>
          <a:bodyPr/>
          <a:lstStyle>
            <a:lvl1pPr algn="l" defTabSz="457200" rtl="0" eaLnBrk="1" fontAlgn="base" hangingPunct="1">
              <a:spcBef>
                <a:spcPct val="0"/>
              </a:spcBef>
              <a:spcAft>
                <a:spcPct val="0"/>
              </a:spcAft>
              <a:defRPr sz="3200" b="1" kern="1200">
                <a:solidFill>
                  <a:srgbClr val="CE8E00"/>
                </a:solidFill>
                <a:latin typeface="+mj-lt"/>
                <a:ea typeface="ＭＳ Ｐゴシック" pitchFamily="-111" charset="-128"/>
                <a:cs typeface="Arial"/>
              </a:defRPr>
            </a:lvl1pPr>
            <a:lvl2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2pPr>
            <a:lvl3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3pPr>
            <a:lvl4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4pPr>
            <a:lvl5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5pPr>
            <a:lvl6pPr marL="4572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6pPr>
            <a:lvl7pPr marL="9144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7pPr>
            <a:lvl8pPr marL="13716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8pPr>
            <a:lvl9pPr marL="18288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9pPr>
          </a:lstStyle>
          <a:p>
            <a:pPr>
              <a:spcBef>
                <a:spcPts val="1200"/>
              </a:spcBef>
            </a:pPr>
            <a:r>
              <a:rPr lang="en-US" dirty="0" smtClean="0">
                <a:solidFill>
                  <a:srgbClr val="040300"/>
                </a:solidFill>
              </a:rPr>
              <a:t>Purpose</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96000" y="6377876"/>
            <a:ext cx="1548000" cy="480124"/>
          </a:xfrm>
          <a:prstGeom prst="rect">
            <a:avLst/>
          </a:prstGeom>
        </p:spPr>
      </p:pic>
      <p:sp>
        <p:nvSpPr>
          <p:cNvPr id="7" name="TextBox 6"/>
          <p:cNvSpPr txBox="1"/>
          <p:nvPr/>
        </p:nvSpPr>
        <p:spPr>
          <a:xfrm>
            <a:off x="0" y="1844824"/>
            <a:ext cx="9144000" cy="3600986"/>
          </a:xfrm>
          <a:prstGeom prst="rect">
            <a:avLst/>
          </a:prstGeom>
          <a:noFill/>
          <a:ln>
            <a:noFill/>
          </a:ln>
        </p:spPr>
        <p:txBody>
          <a:bodyPr wrap="square" rtlCol="0">
            <a:spAutoFit/>
          </a:bodyPr>
          <a:lstStyle/>
          <a:p>
            <a:pPr marL="360000" indent="-360000">
              <a:spcAft>
                <a:spcPts val="600"/>
              </a:spcAft>
              <a:buBlip>
                <a:blip r:embed="rId5"/>
              </a:buBlip>
            </a:pPr>
            <a:r>
              <a:rPr lang="en-US" sz="2400" dirty="0" smtClean="0">
                <a:solidFill>
                  <a:srgbClr val="040300"/>
                </a:solidFill>
                <a:ea typeface="Calibri"/>
                <a:cs typeface="Arial"/>
              </a:rPr>
              <a:t>Engagement with smaller operators</a:t>
            </a:r>
          </a:p>
          <a:p>
            <a:pPr marL="360000" indent="-360000">
              <a:spcBef>
                <a:spcPts val="1200"/>
              </a:spcBef>
              <a:spcAft>
                <a:spcPts val="600"/>
              </a:spcAft>
              <a:buBlip>
                <a:blip r:embed="rId5"/>
              </a:buBlip>
            </a:pPr>
            <a:r>
              <a:rPr lang="en-US" sz="2400" dirty="0" smtClean="0">
                <a:solidFill>
                  <a:srgbClr val="040300"/>
                </a:solidFill>
                <a:ea typeface="Calibri"/>
                <a:cs typeface="Arial"/>
              </a:rPr>
              <a:t>Joint MinEx and WorkSafe initiative:</a:t>
            </a:r>
          </a:p>
          <a:p>
            <a:pPr marL="817200" lvl="1" indent="-360000">
              <a:spcBef>
                <a:spcPts val="1200"/>
              </a:spcBef>
              <a:spcAft>
                <a:spcPts val="600"/>
              </a:spcAft>
              <a:buFont typeface="Wingdings" pitchFamily="2" charset="2"/>
              <a:buChar char="Ø"/>
            </a:pPr>
            <a:r>
              <a:rPr lang="en-US" sz="2400" dirty="0" smtClean="0">
                <a:solidFill>
                  <a:srgbClr val="040300"/>
                </a:solidFill>
                <a:ea typeface="Calibri"/>
                <a:cs typeface="Arial"/>
              </a:rPr>
              <a:t>More regulation/regulators will not fix the quarry H&amp;S problem</a:t>
            </a:r>
          </a:p>
          <a:p>
            <a:pPr marL="817200" lvl="1" indent="-360000">
              <a:spcBef>
                <a:spcPts val="1200"/>
              </a:spcBef>
              <a:spcAft>
                <a:spcPts val="600"/>
              </a:spcAft>
              <a:buFont typeface="Wingdings" pitchFamily="2" charset="2"/>
              <a:buChar char="Ø"/>
            </a:pPr>
            <a:r>
              <a:rPr lang="en-US" sz="2400" dirty="0" smtClean="0">
                <a:solidFill>
                  <a:srgbClr val="040300"/>
                </a:solidFill>
                <a:ea typeface="Calibri"/>
                <a:cs typeface="Arial"/>
              </a:rPr>
              <a:t>Need to work with WorkSafe</a:t>
            </a:r>
          </a:p>
          <a:p>
            <a:pPr marL="360000" indent="-360000">
              <a:spcBef>
                <a:spcPts val="1200"/>
              </a:spcBef>
              <a:spcAft>
                <a:spcPts val="600"/>
              </a:spcAft>
              <a:buBlip>
                <a:blip r:embed="rId5"/>
              </a:buBlip>
            </a:pPr>
            <a:r>
              <a:rPr lang="en-US" sz="2400" dirty="0" smtClean="0">
                <a:solidFill>
                  <a:srgbClr val="040300"/>
                </a:solidFill>
                <a:ea typeface="Calibri"/>
                <a:cs typeface="Arial"/>
              </a:rPr>
              <a:t>As far as the public is concerned our industry is only as safe as the operation they last saw in the media &amp; generally these are not good-news stories</a:t>
            </a:r>
            <a:endParaRPr lang="en-NZ" sz="2400" dirty="0" smtClean="0">
              <a:solidFill>
                <a:srgbClr val="040300"/>
              </a:solidFill>
            </a:endParaRPr>
          </a:p>
        </p:txBody>
      </p:sp>
    </p:spTree>
    <p:extLst>
      <p:ext uri="{BB962C8B-B14F-4D97-AF65-F5344CB8AC3E}">
        <p14:creationId xmlns:p14="http://schemas.microsoft.com/office/powerpoint/2010/main" val="20822584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V Header 200409"/>
          <p:cNvPicPr>
            <a:picLocks noChangeAspect="1" noChangeArrowheads="1"/>
          </p:cNvPicPr>
          <p:nvPr/>
        </p:nvPicPr>
        <p:blipFill>
          <a:blip r:embed="rId3" cstate="print"/>
          <a:srcRect/>
          <a:stretch>
            <a:fillRect/>
          </a:stretch>
        </p:blipFill>
        <p:spPr bwMode="auto">
          <a:xfrm>
            <a:off x="0" y="0"/>
            <a:ext cx="9144000" cy="1989138"/>
          </a:xfrm>
          <a:prstGeom prst="rect">
            <a:avLst/>
          </a:prstGeom>
          <a:noFill/>
          <a:ln w="9525">
            <a:noFill/>
            <a:miter lim="800000"/>
            <a:headEnd/>
            <a:tailEnd/>
          </a:ln>
        </p:spPr>
      </p:pic>
      <p:sp>
        <p:nvSpPr>
          <p:cNvPr id="4" name="Title 1"/>
          <p:cNvSpPr txBox="1">
            <a:spLocks/>
          </p:cNvSpPr>
          <p:nvPr/>
        </p:nvSpPr>
        <p:spPr>
          <a:xfrm>
            <a:off x="0" y="0"/>
            <a:ext cx="9144000" cy="548680"/>
          </a:xfrm>
          <a:prstGeom prst="rect">
            <a:avLst/>
          </a:prstGeom>
          <a:ln>
            <a:noFill/>
          </a:ln>
        </p:spPr>
        <p:txBody>
          <a:bodyPr/>
          <a:lstStyle>
            <a:lvl1pPr algn="l" defTabSz="457200" rtl="0" eaLnBrk="1" fontAlgn="base" hangingPunct="1">
              <a:spcBef>
                <a:spcPct val="0"/>
              </a:spcBef>
              <a:spcAft>
                <a:spcPct val="0"/>
              </a:spcAft>
              <a:defRPr sz="3200" b="1" kern="1200">
                <a:solidFill>
                  <a:srgbClr val="CE8E00"/>
                </a:solidFill>
                <a:latin typeface="+mj-lt"/>
                <a:ea typeface="ＭＳ Ｐゴシック" pitchFamily="-111" charset="-128"/>
                <a:cs typeface="Arial"/>
              </a:defRPr>
            </a:lvl1pPr>
            <a:lvl2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2pPr>
            <a:lvl3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3pPr>
            <a:lvl4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4pPr>
            <a:lvl5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5pPr>
            <a:lvl6pPr marL="4572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6pPr>
            <a:lvl7pPr marL="9144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7pPr>
            <a:lvl8pPr marL="13716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8pPr>
            <a:lvl9pPr marL="18288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9pPr>
          </a:lstStyle>
          <a:p>
            <a:pPr>
              <a:spcBef>
                <a:spcPts val="1200"/>
              </a:spcBef>
            </a:pPr>
            <a:r>
              <a:rPr lang="en-US" dirty="0" smtClean="0">
                <a:solidFill>
                  <a:srgbClr val="040300"/>
                </a:solidFill>
              </a:rPr>
              <a:t>Driver for these forums</a:t>
            </a:r>
          </a:p>
        </p:txBody>
      </p:sp>
      <p:sp>
        <p:nvSpPr>
          <p:cNvPr id="9" name="TextBox 8"/>
          <p:cNvSpPr txBox="1"/>
          <p:nvPr/>
        </p:nvSpPr>
        <p:spPr>
          <a:xfrm>
            <a:off x="0" y="1844824"/>
            <a:ext cx="9144000" cy="4478149"/>
          </a:xfrm>
          <a:prstGeom prst="rect">
            <a:avLst/>
          </a:prstGeom>
          <a:noFill/>
          <a:ln>
            <a:noFill/>
          </a:ln>
        </p:spPr>
        <p:txBody>
          <a:bodyPr wrap="square" rtlCol="0">
            <a:spAutoFit/>
          </a:bodyPr>
          <a:lstStyle/>
          <a:p>
            <a:pPr marL="457200" lvl="0" indent="-457200">
              <a:spcAft>
                <a:spcPts val="600"/>
              </a:spcAft>
              <a:buBlip>
                <a:blip r:embed="rId4"/>
              </a:buBlip>
            </a:pPr>
            <a:r>
              <a:rPr lang="en-NZ" sz="2400" dirty="0" smtClean="0">
                <a:solidFill>
                  <a:srgbClr val="040300"/>
                </a:solidFill>
                <a:cs typeface="Arial"/>
              </a:rPr>
              <a:t>Year to date quarry sector has had 4 fatalities</a:t>
            </a:r>
          </a:p>
          <a:p>
            <a:pPr marL="914400" lvl="1" indent="-457200">
              <a:spcAft>
                <a:spcPts val="600"/>
              </a:spcAft>
              <a:buFont typeface="Wingdings" pitchFamily="2" charset="2"/>
              <a:buChar char="Ø"/>
            </a:pPr>
            <a:r>
              <a:rPr lang="en-US" sz="2400" dirty="0" smtClean="0">
                <a:solidFill>
                  <a:srgbClr val="040300"/>
                </a:solidFill>
                <a:cs typeface="Arial"/>
              </a:rPr>
              <a:t>Entanglement in a small limestone quarry near Waimate</a:t>
            </a:r>
          </a:p>
          <a:p>
            <a:pPr marL="914400" lvl="1" indent="-457200">
              <a:spcAft>
                <a:spcPts val="600"/>
              </a:spcAft>
              <a:buFont typeface="Wingdings" pitchFamily="2" charset="2"/>
              <a:buChar char="Ø"/>
            </a:pPr>
            <a:r>
              <a:rPr lang="en-US" sz="2400" dirty="0" smtClean="0">
                <a:solidFill>
                  <a:srgbClr val="040300"/>
                </a:solidFill>
                <a:cs typeface="Arial"/>
              </a:rPr>
              <a:t>ADT roll-over in a small quarry near Tauranga</a:t>
            </a:r>
          </a:p>
          <a:p>
            <a:pPr marL="914400" lvl="1" indent="-457200">
              <a:spcAft>
                <a:spcPts val="600"/>
              </a:spcAft>
              <a:buFont typeface="Wingdings" pitchFamily="2" charset="2"/>
              <a:buChar char="Ø"/>
            </a:pPr>
            <a:r>
              <a:rPr lang="en-US" sz="2400" dirty="0" smtClean="0">
                <a:solidFill>
                  <a:srgbClr val="040300"/>
                </a:solidFill>
                <a:cs typeface="Arial"/>
              </a:rPr>
              <a:t>Highwall failure in a limestone quarry near Hawarden</a:t>
            </a:r>
          </a:p>
          <a:p>
            <a:pPr marL="914400" lvl="1" indent="-457200">
              <a:spcAft>
                <a:spcPts val="600"/>
              </a:spcAft>
              <a:buFont typeface="Wingdings" pitchFamily="2" charset="2"/>
              <a:buChar char="Ø"/>
            </a:pPr>
            <a:r>
              <a:rPr lang="en-US" sz="2400" dirty="0" smtClean="0">
                <a:solidFill>
                  <a:srgbClr val="040300"/>
                </a:solidFill>
                <a:cs typeface="Arial"/>
              </a:rPr>
              <a:t>Drowning in an alluvial quarry near Brightwater</a:t>
            </a:r>
          </a:p>
          <a:p>
            <a:pPr marL="457200" indent="-457200">
              <a:spcAft>
                <a:spcPts val="600"/>
              </a:spcAft>
              <a:buBlip>
                <a:blip r:embed="rId4"/>
              </a:buBlip>
            </a:pPr>
            <a:r>
              <a:rPr lang="en-US" sz="2400" dirty="0" smtClean="0">
                <a:solidFill>
                  <a:srgbClr val="040300"/>
                </a:solidFill>
                <a:cs typeface="Arial"/>
              </a:rPr>
              <a:t>All at small sites not engaged with industry organisations</a:t>
            </a:r>
          </a:p>
          <a:p>
            <a:pPr marL="457200" indent="-457200">
              <a:spcAft>
                <a:spcPts val="600"/>
              </a:spcAft>
              <a:buBlip>
                <a:blip r:embed="rId4"/>
              </a:buBlip>
            </a:pPr>
            <a:endParaRPr lang="en-US" sz="2400" dirty="0" smtClean="0">
              <a:solidFill>
                <a:srgbClr val="040300"/>
              </a:solidFill>
              <a:cs typeface="Arial"/>
            </a:endParaRPr>
          </a:p>
          <a:p>
            <a:pPr marL="457200" indent="-457200">
              <a:spcAft>
                <a:spcPts val="600"/>
              </a:spcAft>
              <a:buBlip>
                <a:blip r:embed="rId4"/>
              </a:buBlip>
            </a:pPr>
            <a:r>
              <a:rPr lang="en-US" sz="2400" dirty="0" smtClean="0">
                <a:solidFill>
                  <a:srgbClr val="040300"/>
                </a:solidFill>
                <a:cs typeface="Arial"/>
              </a:rPr>
              <a:t>and,</a:t>
            </a:r>
          </a:p>
          <a:p>
            <a:pPr marL="457200" indent="-457200">
              <a:spcAft>
                <a:spcPts val="600"/>
              </a:spcAft>
              <a:buBlip>
                <a:blip r:embed="rId4"/>
              </a:buBlip>
            </a:pPr>
            <a:endParaRPr lang="en-US" sz="2400" dirty="0" smtClean="0">
              <a:solidFill>
                <a:srgbClr val="040300"/>
              </a:solidFill>
              <a:cs typeface="Arial"/>
            </a:endParaRPr>
          </a:p>
          <a:p>
            <a:pPr marL="457200" indent="-457200">
              <a:spcAft>
                <a:spcPts val="600"/>
              </a:spcAft>
              <a:buBlip>
                <a:blip r:embed="rId4"/>
              </a:buBlip>
            </a:pPr>
            <a:r>
              <a:rPr lang="en-US" sz="2400" dirty="0" smtClean="0">
                <a:solidFill>
                  <a:srgbClr val="040300"/>
                </a:solidFill>
                <a:cs typeface="Arial"/>
              </a:rPr>
              <a:t>Quarry sector injury rate performance is the other driver</a:t>
            </a:r>
            <a:endParaRPr lang="en-US" sz="2400" dirty="0" smtClean="0">
              <a:solidFill>
                <a:srgbClr val="040300"/>
              </a:solidFill>
            </a:endParaRPr>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6000" y="6377876"/>
            <a:ext cx="1548000" cy="480124"/>
          </a:xfrm>
          <a:prstGeom prst="rect">
            <a:avLst/>
          </a:prstGeom>
        </p:spPr>
      </p:pic>
    </p:spTree>
    <p:extLst>
      <p:ext uri="{BB962C8B-B14F-4D97-AF65-F5344CB8AC3E}">
        <p14:creationId xmlns:p14="http://schemas.microsoft.com/office/powerpoint/2010/main" val="2082258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V Header 200409"/>
          <p:cNvPicPr>
            <a:picLocks noChangeAspect="1" noChangeArrowheads="1"/>
          </p:cNvPicPr>
          <p:nvPr/>
        </p:nvPicPr>
        <p:blipFill>
          <a:blip r:embed="rId3" cstate="print"/>
          <a:srcRect/>
          <a:stretch>
            <a:fillRect/>
          </a:stretch>
        </p:blipFill>
        <p:spPr bwMode="auto">
          <a:xfrm>
            <a:off x="0" y="0"/>
            <a:ext cx="9144000" cy="1989138"/>
          </a:xfrm>
          <a:prstGeom prst="rect">
            <a:avLst/>
          </a:prstGeom>
          <a:noFill/>
          <a:ln w="9525">
            <a:noFill/>
            <a:miter lim="800000"/>
            <a:headEnd/>
            <a:tailEnd/>
          </a:ln>
        </p:spPr>
      </p:pic>
      <p:sp>
        <p:nvSpPr>
          <p:cNvPr id="4" name="Title 1"/>
          <p:cNvSpPr txBox="1">
            <a:spLocks/>
          </p:cNvSpPr>
          <p:nvPr/>
        </p:nvSpPr>
        <p:spPr>
          <a:xfrm>
            <a:off x="0" y="0"/>
            <a:ext cx="9144000" cy="548680"/>
          </a:xfrm>
          <a:prstGeom prst="rect">
            <a:avLst/>
          </a:prstGeom>
          <a:ln>
            <a:noFill/>
          </a:ln>
        </p:spPr>
        <p:txBody>
          <a:bodyPr/>
          <a:lstStyle>
            <a:lvl1pPr algn="l" defTabSz="457200" rtl="0" eaLnBrk="1" fontAlgn="base" hangingPunct="1">
              <a:spcBef>
                <a:spcPct val="0"/>
              </a:spcBef>
              <a:spcAft>
                <a:spcPct val="0"/>
              </a:spcAft>
              <a:defRPr sz="3200" b="1" kern="1200">
                <a:solidFill>
                  <a:srgbClr val="CE8E00"/>
                </a:solidFill>
                <a:latin typeface="+mj-lt"/>
                <a:ea typeface="ＭＳ Ｐゴシック" pitchFamily="-111" charset="-128"/>
                <a:cs typeface="Arial"/>
              </a:defRPr>
            </a:lvl1pPr>
            <a:lvl2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2pPr>
            <a:lvl3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3pPr>
            <a:lvl4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4pPr>
            <a:lvl5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5pPr>
            <a:lvl6pPr marL="4572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6pPr>
            <a:lvl7pPr marL="9144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7pPr>
            <a:lvl8pPr marL="13716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8pPr>
            <a:lvl9pPr marL="18288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9pPr>
          </a:lstStyle>
          <a:p>
            <a:pPr>
              <a:spcBef>
                <a:spcPts val="1200"/>
              </a:spcBef>
            </a:pPr>
            <a:r>
              <a:rPr lang="en-US" dirty="0" smtClean="0">
                <a:solidFill>
                  <a:srgbClr val="040300"/>
                </a:solidFill>
              </a:rPr>
              <a:t>Industry injury rate performance</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96000" y="6377876"/>
            <a:ext cx="1548000" cy="480124"/>
          </a:xfrm>
          <a:prstGeom prst="rect">
            <a:avLst/>
          </a:prstGeom>
        </p:spPr>
      </p:pic>
      <p:graphicFrame>
        <p:nvGraphicFramePr>
          <p:cNvPr id="6" name="Chart 5"/>
          <p:cNvGraphicFramePr/>
          <p:nvPr/>
        </p:nvGraphicFramePr>
        <p:xfrm>
          <a:off x="0" y="1673424"/>
          <a:ext cx="9144000" cy="5184576"/>
        </p:xfrm>
        <a:graphic>
          <a:graphicData uri="http://schemas.openxmlformats.org/drawingml/2006/chart">
            <c:chart xmlns:c="http://schemas.openxmlformats.org/drawingml/2006/chart" xmlns:r="http://schemas.openxmlformats.org/officeDocument/2006/relationships" r:id="rId5"/>
          </a:graphicData>
        </a:graphic>
      </p:graphicFrame>
      <p:sp>
        <p:nvSpPr>
          <p:cNvPr id="7" name="TextBox 1"/>
          <p:cNvSpPr txBox="1"/>
          <p:nvPr/>
        </p:nvSpPr>
        <p:spPr>
          <a:xfrm>
            <a:off x="7668344" y="3140968"/>
            <a:ext cx="1080120" cy="369332"/>
          </a:xfrm>
          <a:prstGeom prst="rect">
            <a:avLst/>
          </a:prstGeom>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NZ" sz="1800" b="1" dirty="0">
                <a:solidFill>
                  <a:srgbClr val="0000FF"/>
                </a:solidFill>
              </a:rPr>
              <a:t>6.6    3.4</a:t>
            </a:r>
          </a:p>
        </p:txBody>
      </p:sp>
      <p:sp>
        <p:nvSpPr>
          <p:cNvPr id="8" name="TextBox 1"/>
          <p:cNvSpPr txBox="1"/>
          <p:nvPr/>
        </p:nvSpPr>
        <p:spPr>
          <a:xfrm>
            <a:off x="7740352" y="5301208"/>
            <a:ext cx="1080120" cy="369332"/>
          </a:xfrm>
          <a:prstGeom prst="rect">
            <a:avLst/>
          </a:prstGeom>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NZ" sz="1800" b="1" dirty="0">
                <a:solidFill>
                  <a:srgbClr val="FF0000"/>
                </a:solidFill>
              </a:rPr>
              <a:t>0.4    2.3</a:t>
            </a:r>
          </a:p>
        </p:txBody>
      </p:sp>
      <p:sp>
        <p:nvSpPr>
          <p:cNvPr id="10" name="Rectangle 9"/>
          <p:cNvSpPr/>
          <p:nvPr/>
        </p:nvSpPr>
        <p:spPr>
          <a:xfrm>
            <a:off x="467544" y="3284984"/>
            <a:ext cx="2016224" cy="792088"/>
          </a:xfrm>
          <a:prstGeom prst="rect">
            <a:avLst/>
          </a:prstGeom>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NZ" sz="1800" b="1" dirty="0" smtClean="0">
                <a:solidFill>
                  <a:srgbClr val="040300"/>
                </a:solidFill>
              </a:rPr>
              <a:t>Safe mines : Safe workers released</a:t>
            </a:r>
          </a:p>
          <a:p>
            <a:pPr algn="r"/>
            <a:r>
              <a:rPr lang="en-US" sz="1000" b="1" dirty="0" smtClean="0">
                <a:solidFill>
                  <a:srgbClr val="040300"/>
                </a:solidFill>
              </a:rPr>
              <a:t>May 2013</a:t>
            </a:r>
            <a:endParaRPr lang="en-NZ" sz="1000" b="1" dirty="0">
              <a:solidFill>
                <a:srgbClr val="040300"/>
              </a:solidFill>
            </a:endParaRPr>
          </a:p>
        </p:txBody>
      </p:sp>
      <p:sp>
        <p:nvSpPr>
          <p:cNvPr id="11" name="Down Arrow 10"/>
          <p:cNvSpPr/>
          <p:nvPr/>
        </p:nvSpPr>
        <p:spPr>
          <a:xfrm>
            <a:off x="1619672" y="4221088"/>
            <a:ext cx="216073" cy="324000"/>
          </a:xfrm>
          <a:prstGeom prst="downArrow">
            <a:avLst/>
          </a:prstGeom>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12" name="Rectangle 11"/>
          <p:cNvSpPr/>
          <p:nvPr/>
        </p:nvSpPr>
        <p:spPr>
          <a:xfrm>
            <a:off x="2627784" y="5157192"/>
            <a:ext cx="3296679" cy="396044"/>
          </a:xfrm>
          <a:prstGeom prst="rect">
            <a:avLst/>
          </a:prstGeom>
          <a:gradFill rotWithShape="1">
            <a:gsLst>
              <a:gs pos="0">
                <a:srgbClr val="CE8E00">
                  <a:tint val="100000"/>
                  <a:shade val="100000"/>
                  <a:satMod val="130000"/>
                </a:srgbClr>
              </a:gs>
              <a:gs pos="100000">
                <a:srgbClr val="CE8E00">
                  <a:tint val="50000"/>
                  <a:shade val="100000"/>
                  <a:satMod val="350000"/>
                </a:srgbClr>
              </a:gs>
            </a:gsLst>
            <a:lin ang="16200000" scaled="0"/>
          </a:gradFill>
          <a:ln w="9525" cap="flat" cmpd="sng" algn="ctr">
            <a:solidFill>
              <a:srgbClr val="CE8E00">
                <a:shade val="95000"/>
                <a:satMod val="105000"/>
              </a:srgbClr>
            </a:solidFill>
            <a:prstDash val="soli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smtClean="0">
                <a:solidFill>
                  <a:srgbClr val="040300"/>
                </a:solidFill>
              </a:rPr>
              <a:t>Opencasts LTI free for 11 months</a:t>
            </a:r>
            <a:endParaRPr lang="en-NZ" sz="1800" b="1" dirty="0" smtClean="0">
              <a:solidFill>
                <a:srgbClr val="040300"/>
              </a:solidFill>
            </a:endParaRPr>
          </a:p>
        </p:txBody>
      </p:sp>
      <p:sp>
        <p:nvSpPr>
          <p:cNvPr id="13" name="Rectangle 12"/>
          <p:cNvSpPr/>
          <p:nvPr/>
        </p:nvSpPr>
        <p:spPr>
          <a:xfrm>
            <a:off x="3995936" y="3717032"/>
            <a:ext cx="3296679" cy="396044"/>
          </a:xfrm>
          <a:prstGeom prst="rect">
            <a:avLst/>
          </a:prstGeom>
          <a:gradFill rotWithShape="1">
            <a:gsLst>
              <a:gs pos="0">
                <a:srgbClr val="CE8E00">
                  <a:tint val="100000"/>
                  <a:shade val="100000"/>
                  <a:satMod val="130000"/>
                </a:srgbClr>
              </a:gs>
              <a:gs pos="100000">
                <a:srgbClr val="CE8E00">
                  <a:tint val="50000"/>
                  <a:shade val="100000"/>
                  <a:satMod val="350000"/>
                </a:srgbClr>
              </a:gs>
            </a:gsLst>
            <a:lin ang="16200000" scaled="0"/>
          </a:gradFill>
          <a:ln w="9525" cap="flat" cmpd="sng" algn="ctr">
            <a:solidFill>
              <a:srgbClr val="CE8E00">
                <a:shade val="95000"/>
                <a:satMod val="105000"/>
              </a:srgbClr>
            </a:solidFill>
            <a:prstDash val="soli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smtClean="0">
                <a:solidFill>
                  <a:srgbClr val="040300"/>
                </a:solidFill>
              </a:rPr>
              <a:t>Quarries 21 LTIs in 11 months</a:t>
            </a:r>
            <a:endParaRPr lang="en-NZ" sz="1800" b="1" dirty="0" smtClean="0">
              <a:solidFill>
                <a:srgbClr val="040300"/>
              </a:solidFill>
            </a:endParaRPr>
          </a:p>
        </p:txBody>
      </p:sp>
    </p:spTree>
    <p:extLst>
      <p:ext uri="{BB962C8B-B14F-4D97-AF65-F5344CB8AC3E}">
        <p14:creationId xmlns:p14="http://schemas.microsoft.com/office/powerpoint/2010/main" val="20822584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V Header 200409"/>
          <p:cNvPicPr>
            <a:picLocks noChangeAspect="1" noChangeArrowheads="1"/>
          </p:cNvPicPr>
          <p:nvPr/>
        </p:nvPicPr>
        <p:blipFill>
          <a:blip r:embed="rId3" cstate="print"/>
          <a:srcRect/>
          <a:stretch>
            <a:fillRect/>
          </a:stretch>
        </p:blipFill>
        <p:spPr bwMode="auto">
          <a:xfrm>
            <a:off x="0" y="0"/>
            <a:ext cx="9144000" cy="1989138"/>
          </a:xfrm>
          <a:prstGeom prst="rect">
            <a:avLst/>
          </a:prstGeom>
          <a:noFill/>
          <a:ln w="9525">
            <a:noFill/>
            <a:miter lim="800000"/>
            <a:headEnd/>
            <a:tailEnd/>
          </a:ln>
        </p:spPr>
      </p:pic>
      <p:sp>
        <p:nvSpPr>
          <p:cNvPr id="4" name="Title 1"/>
          <p:cNvSpPr txBox="1">
            <a:spLocks/>
          </p:cNvSpPr>
          <p:nvPr/>
        </p:nvSpPr>
        <p:spPr>
          <a:xfrm>
            <a:off x="0" y="0"/>
            <a:ext cx="9144000" cy="548680"/>
          </a:xfrm>
          <a:prstGeom prst="rect">
            <a:avLst/>
          </a:prstGeom>
          <a:ln>
            <a:noFill/>
          </a:ln>
        </p:spPr>
        <p:txBody>
          <a:bodyPr/>
          <a:lstStyle>
            <a:lvl1pPr algn="l" defTabSz="457200" rtl="0" eaLnBrk="1" fontAlgn="base" hangingPunct="1">
              <a:spcBef>
                <a:spcPct val="0"/>
              </a:spcBef>
              <a:spcAft>
                <a:spcPct val="0"/>
              </a:spcAft>
              <a:defRPr sz="3200" b="1" kern="1200">
                <a:solidFill>
                  <a:srgbClr val="CE8E00"/>
                </a:solidFill>
                <a:latin typeface="+mj-lt"/>
                <a:ea typeface="ＭＳ Ｐゴシック" pitchFamily="-111" charset="-128"/>
                <a:cs typeface="Arial"/>
              </a:defRPr>
            </a:lvl1pPr>
            <a:lvl2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2pPr>
            <a:lvl3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3pPr>
            <a:lvl4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4pPr>
            <a:lvl5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5pPr>
            <a:lvl6pPr marL="4572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6pPr>
            <a:lvl7pPr marL="9144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7pPr>
            <a:lvl8pPr marL="13716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8pPr>
            <a:lvl9pPr marL="18288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9pPr>
          </a:lstStyle>
          <a:p>
            <a:pPr>
              <a:spcBef>
                <a:spcPts val="1200"/>
              </a:spcBef>
            </a:pPr>
            <a:r>
              <a:rPr lang="en-US" dirty="0" smtClean="0">
                <a:solidFill>
                  <a:srgbClr val="040300"/>
                </a:solidFill>
              </a:rPr>
              <a:t>MinEx – who are we?</a:t>
            </a:r>
          </a:p>
        </p:txBody>
      </p:sp>
      <p:sp>
        <p:nvSpPr>
          <p:cNvPr id="9" name="TextBox 8"/>
          <p:cNvSpPr txBox="1"/>
          <p:nvPr/>
        </p:nvSpPr>
        <p:spPr>
          <a:xfrm>
            <a:off x="0" y="1916832"/>
            <a:ext cx="9144000" cy="5947782"/>
          </a:xfrm>
          <a:prstGeom prst="rect">
            <a:avLst/>
          </a:prstGeom>
          <a:noFill/>
          <a:ln>
            <a:noFill/>
          </a:ln>
        </p:spPr>
        <p:txBody>
          <a:bodyPr wrap="square" rtlCol="0">
            <a:spAutoFit/>
          </a:bodyPr>
          <a:lstStyle/>
          <a:p>
            <a:pPr marL="457200" lvl="0" indent="-457200">
              <a:spcAft>
                <a:spcPts val="600"/>
              </a:spcAft>
              <a:buBlip>
                <a:blip r:embed="rId4"/>
              </a:buBlip>
            </a:pPr>
            <a:r>
              <a:rPr lang="en-NZ" sz="2400" dirty="0" smtClean="0">
                <a:solidFill>
                  <a:srgbClr val="040300"/>
                </a:solidFill>
                <a:cs typeface="Arial"/>
              </a:rPr>
              <a:t>MinEx is the mining and quarry industry health &amp; safety council:</a:t>
            </a:r>
          </a:p>
          <a:p>
            <a:pPr marL="914400" lvl="1" indent="-457200">
              <a:spcAft>
                <a:spcPts val="600"/>
              </a:spcAft>
              <a:buFont typeface="Wingdings" pitchFamily="2" charset="2"/>
              <a:buChar char="Ø"/>
            </a:pPr>
            <a:r>
              <a:rPr lang="en-US" sz="2400" dirty="0" smtClean="0">
                <a:solidFill>
                  <a:srgbClr val="040300"/>
                </a:solidFill>
                <a:cs typeface="Arial"/>
              </a:rPr>
              <a:t>Formed 2006 &amp; restructured &amp; refunded in 2013 to provide industry input into the mining legislative reforms</a:t>
            </a:r>
          </a:p>
          <a:p>
            <a:pPr marL="457200" indent="-457200">
              <a:spcBef>
                <a:spcPts val="1200"/>
              </a:spcBef>
              <a:spcAft>
                <a:spcPts val="600"/>
              </a:spcAft>
              <a:buBlip>
                <a:blip r:embed="rId4"/>
              </a:buBlip>
            </a:pPr>
            <a:r>
              <a:rPr lang="en-US" sz="2400" dirty="0" smtClean="0">
                <a:solidFill>
                  <a:srgbClr val="040300"/>
                </a:solidFill>
                <a:cs typeface="Arial"/>
              </a:rPr>
              <a:t>Partners &amp; board members:</a:t>
            </a:r>
          </a:p>
          <a:p>
            <a:pPr marL="914400" lvl="1" indent="-457200">
              <a:spcAft>
                <a:spcPts val="600"/>
              </a:spcAft>
              <a:buFont typeface="Wingdings" pitchFamily="2" charset="2"/>
              <a:buChar char="Ø"/>
            </a:pPr>
            <a:r>
              <a:rPr lang="en-US" sz="2400" dirty="0" smtClean="0">
                <a:solidFill>
                  <a:srgbClr val="040300"/>
                </a:solidFill>
                <a:cs typeface="Arial"/>
              </a:rPr>
              <a:t>Straterra</a:t>
            </a:r>
          </a:p>
          <a:p>
            <a:pPr marL="914400" lvl="1" indent="-457200">
              <a:spcBef>
                <a:spcPts val="600"/>
              </a:spcBef>
              <a:spcAft>
                <a:spcPts val="600"/>
              </a:spcAft>
              <a:buFont typeface="Wingdings" pitchFamily="2" charset="2"/>
              <a:buChar char="Ø"/>
            </a:pPr>
            <a:r>
              <a:rPr lang="en-US" sz="2400" dirty="0" smtClean="0">
                <a:solidFill>
                  <a:srgbClr val="040300"/>
                </a:solidFill>
                <a:cs typeface="Arial"/>
              </a:rPr>
              <a:t>AQA</a:t>
            </a:r>
          </a:p>
          <a:p>
            <a:pPr marL="914400" lvl="1" indent="-457200">
              <a:spcBef>
                <a:spcPts val="600"/>
              </a:spcBef>
              <a:spcAft>
                <a:spcPts val="600"/>
              </a:spcAft>
              <a:buFont typeface="Wingdings" pitchFamily="2" charset="2"/>
              <a:buChar char="Ø"/>
            </a:pPr>
            <a:r>
              <a:rPr lang="en-US" sz="2400" dirty="0" smtClean="0">
                <a:solidFill>
                  <a:srgbClr val="040300"/>
                </a:solidFill>
                <a:cs typeface="Arial"/>
              </a:rPr>
              <a:t>Civil Contractors NZ</a:t>
            </a:r>
          </a:p>
          <a:p>
            <a:pPr marL="914400" lvl="1" indent="-457200">
              <a:spcBef>
                <a:spcPts val="600"/>
              </a:spcBef>
              <a:spcAft>
                <a:spcPts val="600"/>
              </a:spcAft>
              <a:buFont typeface="Wingdings" pitchFamily="2" charset="2"/>
              <a:buChar char="Ø"/>
            </a:pPr>
            <a:r>
              <a:rPr lang="en-US" sz="2400" dirty="0" smtClean="0">
                <a:solidFill>
                  <a:srgbClr val="040300"/>
                </a:solidFill>
                <a:cs typeface="Arial"/>
              </a:rPr>
              <a:t>EPMU</a:t>
            </a:r>
          </a:p>
          <a:p>
            <a:pPr marL="914400" lvl="1" indent="-457200">
              <a:spcBef>
                <a:spcPts val="600"/>
              </a:spcBef>
              <a:spcAft>
                <a:spcPts val="600"/>
              </a:spcAft>
              <a:buFont typeface="Wingdings" pitchFamily="2" charset="2"/>
              <a:buChar char="Ø"/>
            </a:pPr>
            <a:r>
              <a:rPr lang="en-US" sz="2400" dirty="0" smtClean="0">
                <a:solidFill>
                  <a:srgbClr val="040300"/>
                </a:solidFill>
                <a:cs typeface="Arial"/>
              </a:rPr>
              <a:t>IOQ NZ Branch</a:t>
            </a:r>
          </a:p>
          <a:p>
            <a:pPr marL="914400" lvl="1" indent="-457200">
              <a:spcBef>
                <a:spcPts val="600"/>
              </a:spcBef>
              <a:spcAft>
                <a:spcPts val="600"/>
              </a:spcAft>
              <a:buFont typeface="Wingdings" pitchFamily="2" charset="2"/>
              <a:buChar char="Ø"/>
            </a:pPr>
            <a:r>
              <a:rPr lang="en-US" sz="2400" dirty="0" smtClean="0">
                <a:solidFill>
                  <a:srgbClr val="040300"/>
                </a:solidFill>
                <a:cs typeface="Arial"/>
              </a:rPr>
              <a:t>AusIMM NZ Branch</a:t>
            </a:r>
          </a:p>
          <a:p>
            <a:pPr marL="914400" lvl="1" indent="-457200">
              <a:spcAft>
                <a:spcPts val="300"/>
              </a:spcAft>
              <a:buFont typeface="Wingdings" pitchFamily="2" charset="2"/>
              <a:buChar char="Ø"/>
            </a:pPr>
            <a:endParaRPr lang="en-US" sz="2400" dirty="0" smtClean="0">
              <a:solidFill>
                <a:srgbClr val="040300"/>
              </a:solidFill>
              <a:cs typeface="Arial"/>
            </a:endParaRPr>
          </a:p>
          <a:p>
            <a:pPr marL="914400" lvl="1" indent="-457200">
              <a:spcAft>
                <a:spcPts val="300"/>
              </a:spcAft>
              <a:buFont typeface="Wingdings" pitchFamily="2" charset="2"/>
              <a:buChar char="Ø"/>
            </a:pPr>
            <a:endParaRPr lang="en-US" sz="2400" dirty="0" smtClean="0">
              <a:solidFill>
                <a:srgbClr val="040300"/>
              </a:solidFill>
            </a:endParaRPr>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6000" y="6377876"/>
            <a:ext cx="1548000" cy="480124"/>
          </a:xfrm>
          <a:prstGeom prst="rect">
            <a:avLst/>
          </a:prstGeom>
        </p:spPr>
      </p:pic>
    </p:spTree>
    <p:extLst>
      <p:ext uri="{BB962C8B-B14F-4D97-AF65-F5344CB8AC3E}">
        <p14:creationId xmlns:p14="http://schemas.microsoft.com/office/powerpoint/2010/main" val="2082258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V Header 200409"/>
          <p:cNvPicPr>
            <a:picLocks noChangeAspect="1" noChangeArrowheads="1"/>
          </p:cNvPicPr>
          <p:nvPr/>
        </p:nvPicPr>
        <p:blipFill>
          <a:blip r:embed="rId3" cstate="print"/>
          <a:srcRect/>
          <a:stretch>
            <a:fillRect/>
          </a:stretch>
        </p:blipFill>
        <p:spPr bwMode="auto">
          <a:xfrm>
            <a:off x="0" y="0"/>
            <a:ext cx="9144000" cy="1989138"/>
          </a:xfrm>
          <a:prstGeom prst="rect">
            <a:avLst/>
          </a:prstGeom>
          <a:noFill/>
          <a:ln w="9525">
            <a:noFill/>
            <a:miter lim="800000"/>
            <a:headEnd/>
            <a:tailEnd/>
          </a:ln>
        </p:spPr>
      </p:pic>
      <p:sp>
        <p:nvSpPr>
          <p:cNvPr id="4" name="Title 1"/>
          <p:cNvSpPr txBox="1">
            <a:spLocks/>
          </p:cNvSpPr>
          <p:nvPr/>
        </p:nvSpPr>
        <p:spPr>
          <a:xfrm>
            <a:off x="0" y="0"/>
            <a:ext cx="9144000" cy="548680"/>
          </a:xfrm>
          <a:prstGeom prst="rect">
            <a:avLst/>
          </a:prstGeom>
          <a:ln>
            <a:noFill/>
          </a:ln>
        </p:spPr>
        <p:txBody>
          <a:bodyPr/>
          <a:lstStyle>
            <a:lvl1pPr algn="l" defTabSz="457200" rtl="0" eaLnBrk="1" fontAlgn="base" hangingPunct="1">
              <a:spcBef>
                <a:spcPct val="0"/>
              </a:spcBef>
              <a:spcAft>
                <a:spcPct val="0"/>
              </a:spcAft>
              <a:defRPr sz="3200" b="1" kern="1200">
                <a:solidFill>
                  <a:srgbClr val="CE8E00"/>
                </a:solidFill>
                <a:latin typeface="+mj-lt"/>
                <a:ea typeface="ＭＳ Ｐゴシック" pitchFamily="-111" charset="-128"/>
                <a:cs typeface="Arial"/>
              </a:defRPr>
            </a:lvl1pPr>
            <a:lvl2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2pPr>
            <a:lvl3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3pPr>
            <a:lvl4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4pPr>
            <a:lvl5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5pPr>
            <a:lvl6pPr marL="4572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6pPr>
            <a:lvl7pPr marL="9144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7pPr>
            <a:lvl8pPr marL="13716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8pPr>
            <a:lvl9pPr marL="18288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9pPr>
          </a:lstStyle>
          <a:p>
            <a:pPr>
              <a:spcBef>
                <a:spcPts val="1200"/>
              </a:spcBef>
            </a:pPr>
            <a:r>
              <a:rPr lang="en-US" dirty="0" smtClean="0">
                <a:solidFill>
                  <a:srgbClr val="040300"/>
                </a:solidFill>
              </a:rPr>
              <a:t>MinEx - what do we do?</a:t>
            </a:r>
          </a:p>
        </p:txBody>
      </p:sp>
      <p:sp>
        <p:nvSpPr>
          <p:cNvPr id="9" name="TextBox 8"/>
          <p:cNvSpPr txBox="1"/>
          <p:nvPr/>
        </p:nvSpPr>
        <p:spPr>
          <a:xfrm>
            <a:off x="0" y="1844824"/>
            <a:ext cx="9144000" cy="4478149"/>
          </a:xfrm>
          <a:prstGeom prst="rect">
            <a:avLst/>
          </a:prstGeom>
          <a:noFill/>
          <a:ln>
            <a:noFill/>
          </a:ln>
        </p:spPr>
        <p:txBody>
          <a:bodyPr wrap="square" rtlCol="0">
            <a:spAutoFit/>
          </a:bodyPr>
          <a:lstStyle/>
          <a:p>
            <a:pPr marL="457200" indent="-457200">
              <a:spcAft>
                <a:spcPts val="600"/>
              </a:spcAft>
              <a:buBlip>
                <a:blip r:embed="rId4"/>
              </a:buBlip>
            </a:pPr>
            <a:r>
              <a:rPr lang="en-US" sz="2400" dirty="0" smtClean="0">
                <a:solidFill>
                  <a:srgbClr val="040300"/>
                </a:solidFill>
                <a:cs typeface="Arial"/>
              </a:rPr>
              <a:t>Our current focus is on industry H&amp;S improvement:</a:t>
            </a:r>
          </a:p>
          <a:p>
            <a:pPr marL="914400" lvl="1" indent="-457200">
              <a:spcAft>
                <a:spcPts val="300"/>
              </a:spcAft>
              <a:buFont typeface="Wingdings" pitchFamily="2" charset="2"/>
              <a:buChar char="Ø"/>
            </a:pPr>
            <a:r>
              <a:rPr lang="en-US" sz="2400" dirty="0" smtClean="0">
                <a:solidFill>
                  <a:srgbClr val="040300"/>
                </a:solidFill>
                <a:cs typeface="Arial"/>
              </a:rPr>
              <a:t>Working with WorkSafe on approved codes &amp; guidelines</a:t>
            </a:r>
          </a:p>
          <a:p>
            <a:pPr marL="914400" lvl="1" indent="-457200">
              <a:spcAft>
                <a:spcPts val="300"/>
              </a:spcAft>
              <a:buFont typeface="Wingdings" pitchFamily="2" charset="2"/>
              <a:buChar char="Ø"/>
            </a:pPr>
            <a:r>
              <a:rPr lang="en-US" sz="2400" dirty="0" smtClean="0">
                <a:solidFill>
                  <a:srgbClr val="040300"/>
                </a:solidFill>
                <a:cs typeface="Arial"/>
              </a:rPr>
              <a:t>Promotion of the need to improve health &amp; safety in our industry</a:t>
            </a:r>
          </a:p>
          <a:p>
            <a:pPr marL="914400" lvl="1" indent="-457200">
              <a:spcAft>
                <a:spcPts val="300"/>
              </a:spcAft>
              <a:buFont typeface="Wingdings" pitchFamily="2" charset="2"/>
              <a:buChar char="Ø"/>
            </a:pPr>
            <a:r>
              <a:rPr lang="en-US" sz="2400" dirty="0" smtClean="0">
                <a:solidFill>
                  <a:srgbClr val="040300"/>
                </a:solidFill>
                <a:cs typeface="Arial"/>
              </a:rPr>
              <a:t>Provision of safety alerts and bench-marking statistics on health &amp; safety</a:t>
            </a:r>
          </a:p>
          <a:p>
            <a:pPr marL="457200" indent="-457200">
              <a:spcBef>
                <a:spcPts val="1200"/>
              </a:spcBef>
              <a:spcAft>
                <a:spcPts val="600"/>
              </a:spcAft>
              <a:buBlip>
                <a:blip r:embed="rId4"/>
              </a:buBlip>
            </a:pPr>
            <a:r>
              <a:rPr lang="en-US" sz="2400" dirty="0" smtClean="0">
                <a:solidFill>
                  <a:srgbClr val="040300"/>
                </a:solidFill>
                <a:cs typeface="Arial"/>
              </a:rPr>
              <a:t>Industry input into ongoing legislation changes</a:t>
            </a:r>
          </a:p>
          <a:p>
            <a:pPr marL="457200" indent="-457200">
              <a:spcBef>
                <a:spcPts val="1200"/>
              </a:spcBef>
              <a:spcAft>
                <a:spcPts val="600"/>
              </a:spcAft>
              <a:buBlip>
                <a:blip r:embed="rId4"/>
              </a:buBlip>
            </a:pPr>
            <a:r>
              <a:rPr lang="en-US" sz="2400" dirty="0" smtClean="0">
                <a:solidFill>
                  <a:srgbClr val="040300"/>
                </a:solidFill>
                <a:cs typeface="Arial"/>
              </a:rPr>
              <a:t>Current issues:</a:t>
            </a:r>
          </a:p>
          <a:p>
            <a:pPr marL="914400" lvl="1" indent="-457200">
              <a:spcAft>
                <a:spcPts val="300"/>
              </a:spcAft>
              <a:buFont typeface="Wingdings" pitchFamily="2" charset="2"/>
              <a:buChar char="Ø"/>
            </a:pPr>
            <a:r>
              <a:rPr lang="en-US" sz="2400" dirty="0" smtClean="0">
                <a:solidFill>
                  <a:srgbClr val="040300"/>
                </a:solidFill>
                <a:cs typeface="Arial"/>
              </a:rPr>
              <a:t>Improvement in mine &amp; quarry training regime</a:t>
            </a:r>
          </a:p>
          <a:p>
            <a:pPr marL="914400" lvl="1" indent="-457200">
              <a:spcAft>
                <a:spcPts val="300"/>
              </a:spcAft>
              <a:buFont typeface="Wingdings" pitchFamily="2" charset="2"/>
              <a:buChar char="Ø"/>
            </a:pPr>
            <a:r>
              <a:rPr lang="en-US" sz="2400" dirty="0" smtClean="0">
                <a:solidFill>
                  <a:srgbClr val="040300"/>
                </a:solidFill>
                <a:cs typeface="Arial"/>
              </a:rPr>
              <a:t>Quarry risk based H&amp;S management system template</a:t>
            </a:r>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6000" y="6377876"/>
            <a:ext cx="1548000" cy="480124"/>
          </a:xfrm>
          <a:prstGeom prst="rect">
            <a:avLst/>
          </a:prstGeom>
        </p:spPr>
      </p:pic>
    </p:spTree>
    <p:extLst>
      <p:ext uri="{BB962C8B-B14F-4D97-AF65-F5344CB8AC3E}">
        <p14:creationId xmlns:p14="http://schemas.microsoft.com/office/powerpoint/2010/main" val="2082258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V Header 200409"/>
          <p:cNvPicPr>
            <a:picLocks noChangeAspect="1" noChangeArrowheads="1"/>
          </p:cNvPicPr>
          <p:nvPr/>
        </p:nvPicPr>
        <p:blipFill>
          <a:blip r:embed="rId3" cstate="print"/>
          <a:srcRect/>
          <a:stretch>
            <a:fillRect/>
          </a:stretch>
        </p:blipFill>
        <p:spPr bwMode="auto">
          <a:xfrm>
            <a:off x="0" y="0"/>
            <a:ext cx="9144000" cy="1989138"/>
          </a:xfrm>
          <a:prstGeom prst="rect">
            <a:avLst/>
          </a:prstGeom>
          <a:noFill/>
          <a:ln w="9525">
            <a:noFill/>
            <a:miter lim="800000"/>
            <a:headEnd/>
            <a:tailEnd/>
          </a:ln>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96000" y="6377876"/>
            <a:ext cx="1548000" cy="480124"/>
          </a:xfrm>
          <a:prstGeom prst="rect">
            <a:avLst/>
          </a:prstGeom>
        </p:spPr>
      </p:pic>
      <p:sp>
        <p:nvSpPr>
          <p:cNvPr id="6" name="Title 1"/>
          <p:cNvSpPr txBox="1">
            <a:spLocks/>
          </p:cNvSpPr>
          <p:nvPr/>
        </p:nvSpPr>
        <p:spPr>
          <a:xfrm>
            <a:off x="0" y="0"/>
            <a:ext cx="9144000" cy="547200"/>
          </a:xfrm>
          <a:prstGeom prst="rect">
            <a:avLst/>
          </a:prstGeom>
          <a:ln>
            <a:noFill/>
          </a:ln>
        </p:spPr>
        <p:txBody>
          <a:bodyPr/>
          <a:lstStyle>
            <a:lvl1pPr algn="l" defTabSz="457200" rtl="0" eaLnBrk="1" fontAlgn="base" hangingPunct="1">
              <a:spcBef>
                <a:spcPct val="0"/>
              </a:spcBef>
              <a:spcAft>
                <a:spcPct val="0"/>
              </a:spcAft>
              <a:defRPr sz="3200" b="1" kern="1200">
                <a:solidFill>
                  <a:srgbClr val="CE8E00"/>
                </a:solidFill>
                <a:latin typeface="+mj-lt"/>
                <a:ea typeface="ＭＳ Ｐゴシック" pitchFamily="-111" charset="-128"/>
                <a:cs typeface="Arial"/>
              </a:defRPr>
            </a:lvl1pPr>
            <a:lvl2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2pPr>
            <a:lvl3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3pPr>
            <a:lvl4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4pPr>
            <a:lvl5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5pPr>
            <a:lvl6pPr marL="4572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6pPr>
            <a:lvl7pPr marL="9144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7pPr>
            <a:lvl8pPr marL="13716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8pPr>
            <a:lvl9pPr marL="18288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9pPr>
          </a:lstStyle>
          <a:p>
            <a:pPr>
              <a:spcBef>
                <a:spcPts val="1200"/>
              </a:spcBef>
            </a:pPr>
            <a:r>
              <a:rPr lang="en-US" dirty="0" smtClean="0">
                <a:solidFill>
                  <a:srgbClr val="040300"/>
                </a:solidFill>
              </a:rPr>
              <a:t>What have we done since 2013?</a:t>
            </a:r>
          </a:p>
        </p:txBody>
      </p:sp>
      <p:sp>
        <p:nvSpPr>
          <p:cNvPr id="7" name="TextBox 6"/>
          <p:cNvSpPr txBox="1"/>
          <p:nvPr/>
        </p:nvSpPr>
        <p:spPr>
          <a:xfrm>
            <a:off x="0" y="1844824"/>
            <a:ext cx="9144000" cy="2923877"/>
          </a:xfrm>
          <a:prstGeom prst="rect">
            <a:avLst/>
          </a:prstGeom>
          <a:noFill/>
          <a:ln>
            <a:noFill/>
          </a:ln>
        </p:spPr>
        <p:txBody>
          <a:bodyPr wrap="square" rtlCol="0">
            <a:spAutoFit/>
          </a:bodyPr>
          <a:lstStyle/>
          <a:p>
            <a:pPr marL="444500" lvl="0" indent="-444500">
              <a:spcAft>
                <a:spcPts val="1200"/>
              </a:spcAft>
              <a:buBlip>
                <a:blip r:embed="rId5"/>
              </a:buBlip>
            </a:pPr>
            <a:r>
              <a:rPr lang="en-US" sz="2400" dirty="0" smtClean="0">
                <a:solidFill>
                  <a:srgbClr val="0F243E"/>
                </a:solidFill>
                <a:ea typeface="Calibri"/>
                <a:cs typeface="Arial"/>
              </a:rPr>
              <a:t>Industry input into the development of the 2013 mining regulations</a:t>
            </a:r>
          </a:p>
          <a:p>
            <a:pPr marL="444500" lvl="0" indent="-444500">
              <a:spcAft>
                <a:spcPts val="1200"/>
              </a:spcAft>
              <a:buBlip>
                <a:blip r:embed="rId5"/>
              </a:buBlip>
            </a:pPr>
            <a:r>
              <a:rPr lang="en-NZ" sz="2400" dirty="0" smtClean="0">
                <a:solidFill>
                  <a:srgbClr val="0F243E"/>
                </a:solidFill>
                <a:ea typeface="Calibri"/>
                <a:cs typeface="Arial"/>
              </a:rPr>
              <a:t>Industry input into codes of practice:</a:t>
            </a:r>
          </a:p>
          <a:p>
            <a:pPr marL="446400" indent="-446400">
              <a:spcAft>
                <a:spcPts val="1200"/>
              </a:spcAft>
              <a:buBlip>
                <a:blip r:embed="rId5"/>
              </a:buBlip>
            </a:pPr>
            <a:r>
              <a:rPr lang="en-US" sz="2400" dirty="0" smtClean="0">
                <a:solidFill>
                  <a:srgbClr val="040300"/>
                </a:solidFill>
                <a:ea typeface="Calibri"/>
                <a:cs typeface="Times New Roman"/>
              </a:rPr>
              <a:t>Industry input into guidance for all opencast mines and quarries</a:t>
            </a:r>
          </a:p>
          <a:p>
            <a:pPr marL="446400" indent="-446400">
              <a:spcAft>
                <a:spcPts val="1200"/>
              </a:spcAft>
              <a:buBlip>
                <a:blip r:embed="rId5"/>
              </a:buBlip>
            </a:pPr>
            <a:r>
              <a:rPr lang="en-NZ" sz="2400" dirty="0">
                <a:solidFill>
                  <a:srgbClr val="040300"/>
                </a:solidFill>
                <a:ea typeface="Calibri"/>
                <a:cs typeface="Times New Roman"/>
              </a:rPr>
              <a:t>CEO appointed to the Extractive Industry Advisory Group</a:t>
            </a:r>
          </a:p>
          <a:p>
            <a:pPr marL="446400" indent="-446400">
              <a:spcAft>
                <a:spcPts val="1200"/>
              </a:spcAft>
              <a:buBlip>
                <a:blip r:embed="rId5"/>
              </a:buBlip>
            </a:pPr>
            <a:r>
              <a:rPr lang="en-NZ" sz="2400" dirty="0">
                <a:solidFill>
                  <a:srgbClr val="040300"/>
                </a:solidFill>
                <a:ea typeface="Calibri"/>
                <a:cs typeface="Times New Roman"/>
              </a:rPr>
              <a:t>CEO appointed as chairperson of the Governance Group &amp; Surface Working Group of the Extractives Industry qualifications review</a:t>
            </a:r>
          </a:p>
        </p:txBody>
      </p:sp>
    </p:spTree>
    <p:extLst>
      <p:ext uri="{BB962C8B-B14F-4D97-AF65-F5344CB8AC3E}">
        <p14:creationId xmlns:p14="http://schemas.microsoft.com/office/powerpoint/2010/main" val="20822584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V Header 200409"/>
          <p:cNvPicPr>
            <a:picLocks noChangeAspect="1" noChangeArrowheads="1"/>
          </p:cNvPicPr>
          <p:nvPr/>
        </p:nvPicPr>
        <p:blipFill>
          <a:blip r:embed="rId3" cstate="print"/>
          <a:srcRect/>
          <a:stretch>
            <a:fillRect/>
          </a:stretch>
        </p:blipFill>
        <p:spPr bwMode="auto">
          <a:xfrm>
            <a:off x="0" y="0"/>
            <a:ext cx="9144000" cy="1989138"/>
          </a:xfrm>
          <a:prstGeom prst="rect">
            <a:avLst/>
          </a:prstGeom>
          <a:noFill/>
          <a:ln w="9525">
            <a:noFill/>
            <a:miter lim="800000"/>
            <a:headEnd/>
            <a:tailEnd/>
          </a:ln>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96000" y="6377876"/>
            <a:ext cx="1548000" cy="480124"/>
          </a:xfrm>
          <a:prstGeom prst="rect">
            <a:avLst/>
          </a:prstGeom>
        </p:spPr>
      </p:pic>
      <p:sp>
        <p:nvSpPr>
          <p:cNvPr id="6" name="Title 1"/>
          <p:cNvSpPr txBox="1">
            <a:spLocks/>
          </p:cNvSpPr>
          <p:nvPr/>
        </p:nvSpPr>
        <p:spPr>
          <a:xfrm>
            <a:off x="0" y="0"/>
            <a:ext cx="9144000" cy="547200"/>
          </a:xfrm>
          <a:prstGeom prst="rect">
            <a:avLst/>
          </a:prstGeom>
          <a:ln>
            <a:noFill/>
          </a:ln>
        </p:spPr>
        <p:txBody>
          <a:bodyPr/>
          <a:lstStyle>
            <a:lvl1pPr algn="l" defTabSz="457200" rtl="0" eaLnBrk="1" fontAlgn="base" hangingPunct="1">
              <a:spcBef>
                <a:spcPct val="0"/>
              </a:spcBef>
              <a:spcAft>
                <a:spcPct val="0"/>
              </a:spcAft>
              <a:defRPr sz="3200" b="1" kern="1200">
                <a:solidFill>
                  <a:srgbClr val="CE8E00"/>
                </a:solidFill>
                <a:latin typeface="+mj-lt"/>
                <a:ea typeface="ＭＳ Ｐゴシック" pitchFamily="-111" charset="-128"/>
                <a:cs typeface="Arial"/>
              </a:defRPr>
            </a:lvl1pPr>
            <a:lvl2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2pPr>
            <a:lvl3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3pPr>
            <a:lvl4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4pPr>
            <a:lvl5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5pPr>
            <a:lvl6pPr marL="4572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6pPr>
            <a:lvl7pPr marL="9144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7pPr>
            <a:lvl8pPr marL="13716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8pPr>
            <a:lvl9pPr marL="18288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9pPr>
          </a:lstStyle>
          <a:p>
            <a:pPr>
              <a:spcBef>
                <a:spcPts val="1200"/>
              </a:spcBef>
            </a:pPr>
            <a:r>
              <a:rPr lang="en-US" dirty="0" smtClean="0">
                <a:solidFill>
                  <a:srgbClr val="040300"/>
                </a:solidFill>
              </a:rPr>
              <a:t>What have we done since 2013?</a:t>
            </a:r>
          </a:p>
        </p:txBody>
      </p:sp>
      <p:sp>
        <p:nvSpPr>
          <p:cNvPr id="7" name="TextBox 6"/>
          <p:cNvSpPr txBox="1"/>
          <p:nvPr/>
        </p:nvSpPr>
        <p:spPr>
          <a:xfrm>
            <a:off x="0" y="1844824"/>
            <a:ext cx="9144000" cy="7009611"/>
          </a:xfrm>
          <a:prstGeom prst="rect">
            <a:avLst/>
          </a:prstGeom>
          <a:noFill/>
          <a:ln>
            <a:noFill/>
          </a:ln>
        </p:spPr>
        <p:txBody>
          <a:bodyPr wrap="square" rtlCol="0">
            <a:spAutoFit/>
          </a:bodyPr>
          <a:lstStyle/>
          <a:p>
            <a:pPr marL="446400" indent="-446400">
              <a:spcAft>
                <a:spcPts val="600"/>
              </a:spcAft>
              <a:buBlip>
                <a:blip r:embed="rId5"/>
              </a:buBlip>
            </a:pPr>
            <a:r>
              <a:rPr lang="en-NZ" sz="2400" dirty="0" smtClean="0">
                <a:solidFill>
                  <a:srgbClr val="040300"/>
                </a:solidFill>
                <a:ea typeface="Calibri"/>
                <a:cs typeface="Arial"/>
              </a:rPr>
              <a:t>Worked with MITO &amp; WorkSafe to ensure training is it for purpose</a:t>
            </a:r>
            <a:endParaRPr lang="en-NZ" sz="2400" dirty="0" smtClean="0">
              <a:solidFill>
                <a:srgbClr val="040300"/>
              </a:solidFill>
            </a:endParaRPr>
          </a:p>
          <a:p>
            <a:pPr marL="446400" indent="-446400">
              <a:spcAft>
                <a:spcPts val="600"/>
              </a:spcAft>
              <a:buBlip>
                <a:blip r:embed="rId5"/>
              </a:buBlip>
            </a:pPr>
            <a:r>
              <a:rPr lang="en-NZ" sz="2400" dirty="0" smtClean="0">
                <a:solidFill>
                  <a:srgbClr val="040300"/>
                </a:solidFill>
                <a:ea typeface="Calibri"/>
                <a:cs typeface="Arial"/>
              </a:rPr>
              <a:t>Chair of MinEx this year appointed to MITO board</a:t>
            </a:r>
            <a:endParaRPr lang="en-NZ" sz="2400" dirty="0" smtClean="0">
              <a:solidFill>
                <a:srgbClr val="040300"/>
              </a:solidFill>
            </a:endParaRPr>
          </a:p>
          <a:p>
            <a:pPr marL="446400" lvl="0" indent="-446400">
              <a:spcAft>
                <a:spcPts val="600"/>
              </a:spcAft>
              <a:buBlip>
                <a:blip r:embed="rId5"/>
              </a:buBlip>
            </a:pPr>
            <a:r>
              <a:rPr lang="en-NZ" sz="2400" dirty="0" smtClean="0">
                <a:solidFill>
                  <a:srgbClr val="040300"/>
                </a:solidFill>
                <a:ea typeface="Calibri"/>
                <a:cs typeface="Arial"/>
              </a:rPr>
              <a:t>Provided input into the development of amended CoCs and the Board of Examiner process</a:t>
            </a:r>
          </a:p>
          <a:p>
            <a:pPr marL="446400" lvl="0" indent="-446400">
              <a:spcAft>
                <a:spcPts val="600"/>
              </a:spcAft>
              <a:buBlip>
                <a:blip r:embed="rId5"/>
              </a:buBlip>
            </a:pPr>
            <a:r>
              <a:rPr lang="en-NZ" sz="2400" dirty="0" smtClean="0">
                <a:solidFill>
                  <a:srgbClr val="040300"/>
                </a:solidFill>
                <a:ea typeface="Calibri"/>
                <a:cs typeface="Arial"/>
              </a:rPr>
              <a:t>Submitted on the proposed workplace exposure standards on diesel particulates &amp; silica</a:t>
            </a:r>
          </a:p>
          <a:p>
            <a:pPr marL="446400" lvl="0" indent="-446400">
              <a:spcAft>
                <a:spcPts val="600"/>
              </a:spcAft>
              <a:buBlip>
                <a:blip r:embed="rId5"/>
              </a:buBlip>
            </a:pPr>
            <a:r>
              <a:rPr lang="en-NZ" sz="2400" dirty="0" smtClean="0">
                <a:solidFill>
                  <a:srgbClr val="040300"/>
                </a:solidFill>
                <a:ea typeface="Calibri"/>
                <a:cs typeface="Arial"/>
              </a:rPr>
              <a:t>Submitted on the various regulations associated with the proposed Health &amp; Safety in the Workplace bill</a:t>
            </a:r>
          </a:p>
          <a:p>
            <a:pPr marL="446400" lvl="0" indent="-446400">
              <a:spcAft>
                <a:spcPts val="600"/>
              </a:spcAft>
              <a:buBlip>
                <a:blip r:embed="rId5"/>
              </a:buBlip>
            </a:pPr>
            <a:r>
              <a:rPr lang="en-NZ" sz="2400" dirty="0" smtClean="0">
                <a:solidFill>
                  <a:srgbClr val="040300"/>
                </a:solidFill>
                <a:ea typeface="Calibri"/>
                <a:cs typeface="Arial"/>
              </a:rPr>
              <a:t>Ongoing work with WorkSafe, MITO and training providers to ensure we have sufficient training capacity and quality trainers for the new competencies required by January 2016</a:t>
            </a:r>
            <a:endParaRPr lang="en-NZ" sz="3200" dirty="0" smtClean="0">
              <a:solidFill>
                <a:srgbClr val="040300"/>
              </a:solidFill>
              <a:ea typeface="Calibri"/>
              <a:cs typeface="Times New Roman"/>
            </a:endParaRPr>
          </a:p>
          <a:p>
            <a:pPr marL="334800" indent="-360000">
              <a:spcBef>
                <a:spcPts val="600"/>
              </a:spcBef>
              <a:spcAft>
                <a:spcPts val="600"/>
              </a:spcAft>
              <a:buBlip>
                <a:blip r:embed="rId5"/>
              </a:buBlip>
            </a:pPr>
            <a:endParaRPr lang="en-NZ" sz="2400" dirty="0" smtClean="0">
              <a:solidFill>
                <a:srgbClr val="040300"/>
              </a:solidFill>
              <a:ea typeface="Calibri"/>
              <a:cs typeface="Times New Roman"/>
            </a:endParaRPr>
          </a:p>
          <a:p>
            <a:pPr marL="355600" lvl="0" indent="-355600">
              <a:spcAft>
                <a:spcPts val="300"/>
              </a:spcAft>
              <a:buFont typeface="Wingdings" pitchFamily="2" charset="2"/>
              <a:buChar char="q"/>
            </a:pPr>
            <a:endParaRPr lang="en-NZ" sz="3200" dirty="0" smtClean="0">
              <a:ea typeface="Calibri"/>
              <a:cs typeface="Times New Roman"/>
            </a:endParaRPr>
          </a:p>
          <a:p>
            <a:pPr marL="720725" indent="-541338">
              <a:spcBef>
                <a:spcPts val="1800"/>
              </a:spcBef>
              <a:buFont typeface="Wingdings" pitchFamily="2" charset="2"/>
              <a:buChar char="q"/>
            </a:pPr>
            <a:endParaRPr lang="en-NZ" sz="2400" dirty="0" smtClean="0">
              <a:solidFill>
                <a:srgbClr val="040300"/>
              </a:solidFill>
            </a:endParaRPr>
          </a:p>
          <a:p>
            <a:pPr>
              <a:buFont typeface="Wingdings" pitchFamily="2" charset="2"/>
              <a:buChar char="q"/>
            </a:pPr>
            <a:endParaRPr lang="en-US" sz="2400" dirty="0" smtClean="0">
              <a:solidFill>
                <a:srgbClr val="040300"/>
              </a:solidFill>
            </a:endParaRPr>
          </a:p>
          <a:p>
            <a:pPr marL="714375" indent="-349250">
              <a:buFont typeface="Arial" pitchFamily="34" charset="0"/>
              <a:buChar char="•"/>
            </a:pPr>
            <a:endParaRPr lang="en-NZ" sz="2400" dirty="0" smtClean="0">
              <a:solidFill>
                <a:srgbClr val="040300"/>
              </a:solidFill>
            </a:endParaRPr>
          </a:p>
        </p:txBody>
      </p:sp>
    </p:spTree>
    <p:extLst>
      <p:ext uri="{BB962C8B-B14F-4D97-AF65-F5344CB8AC3E}">
        <p14:creationId xmlns:p14="http://schemas.microsoft.com/office/powerpoint/2010/main" val="2082258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V Header 200409"/>
          <p:cNvPicPr>
            <a:picLocks noChangeAspect="1" noChangeArrowheads="1"/>
          </p:cNvPicPr>
          <p:nvPr/>
        </p:nvPicPr>
        <p:blipFill>
          <a:blip r:embed="rId3" cstate="print"/>
          <a:srcRect/>
          <a:stretch>
            <a:fillRect/>
          </a:stretch>
        </p:blipFill>
        <p:spPr bwMode="auto">
          <a:xfrm>
            <a:off x="0" y="0"/>
            <a:ext cx="9144000" cy="1989138"/>
          </a:xfrm>
          <a:prstGeom prst="rect">
            <a:avLst/>
          </a:prstGeom>
          <a:noFill/>
          <a:ln w="9525">
            <a:noFill/>
            <a:miter lim="800000"/>
            <a:headEnd/>
            <a:tailEnd/>
          </a:ln>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96000" y="6377876"/>
            <a:ext cx="1548000" cy="480124"/>
          </a:xfrm>
          <a:prstGeom prst="rect">
            <a:avLst/>
          </a:prstGeom>
        </p:spPr>
      </p:pic>
      <p:sp>
        <p:nvSpPr>
          <p:cNvPr id="6" name="Title 1"/>
          <p:cNvSpPr txBox="1">
            <a:spLocks/>
          </p:cNvSpPr>
          <p:nvPr/>
        </p:nvSpPr>
        <p:spPr>
          <a:xfrm>
            <a:off x="0" y="0"/>
            <a:ext cx="9144000" cy="547200"/>
          </a:xfrm>
          <a:prstGeom prst="rect">
            <a:avLst/>
          </a:prstGeom>
          <a:ln>
            <a:noFill/>
          </a:ln>
        </p:spPr>
        <p:txBody>
          <a:bodyPr/>
          <a:lstStyle>
            <a:lvl1pPr algn="l" defTabSz="457200" rtl="0" eaLnBrk="1" fontAlgn="base" hangingPunct="1">
              <a:spcBef>
                <a:spcPct val="0"/>
              </a:spcBef>
              <a:spcAft>
                <a:spcPct val="0"/>
              </a:spcAft>
              <a:defRPr sz="3200" b="1" kern="1200">
                <a:solidFill>
                  <a:srgbClr val="CE8E00"/>
                </a:solidFill>
                <a:latin typeface="+mj-lt"/>
                <a:ea typeface="ＭＳ Ｐゴシック" pitchFamily="-111" charset="-128"/>
                <a:cs typeface="Arial"/>
              </a:defRPr>
            </a:lvl1pPr>
            <a:lvl2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2pPr>
            <a:lvl3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3pPr>
            <a:lvl4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4pPr>
            <a:lvl5pPr algn="l" defTabSz="457200" rtl="0" eaLnBrk="1" fontAlgn="base" hangingPunct="1">
              <a:spcBef>
                <a:spcPct val="0"/>
              </a:spcBef>
              <a:spcAft>
                <a:spcPct val="0"/>
              </a:spcAft>
              <a:defRPr sz="3200" b="1">
                <a:solidFill>
                  <a:srgbClr val="4597A0"/>
                </a:solidFill>
                <a:latin typeface="Calibri" pitchFamily="-111" charset="0"/>
                <a:ea typeface="ＭＳ Ｐゴシック" pitchFamily="-111" charset="-128"/>
                <a:cs typeface="Arial" charset="0"/>
              </a:defRPr>
            </a:lvl5pPr>
            <a:lvl6pPr marL="4572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6pPr>
            <a:lvl7pPr marL="9144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7pPr>
            <a:lvl8pPr marL="13716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8pPr>
            <a:lvl9pPr marL="1828800" algn="l" defTabSz="457200" rtl="0" eaLnBrk="1" fontAlgn="base" hangingPunct="1">
              <a:spcBef>
                <a:spcPct val="0"/>
              </a:spcBef>
              <a:spcAft>
                <a:spcPct val="0"/>
              </a:spcAft>
              <a:defRPr sz="3200">
                <a:solidFill>
                  <a:schemeClr val="tx1"/>
                </a:solidFill>
                <a:latin typeface="Arial" charset="0"/>
                <a:ea typeface="ＭＳ Ｐゴシック" pitchFamily="-111" charset="-128"/>
              </a:defRPr>
            </a:lvl9pPr>
          </a:lstStyle>
          <a:p>
            <a:pPr>
              <a:spcBef>
                <a:spcPts val="1200"/>
              </a:spcBef>
            </a:pPr>
            <a:r>
              <a:rPr lang="en-US" dirty="0" smtClean="0">
                <a:solidFill>
                  <a:srgbClr val="040300"/>
                </a:solidFill>
              </a:rPr>
              <a:t>Proposed code programme for 2015/16</a:t>
            </a:r>
          </a:p>
        </p:txBody>
      </p:sp>
      <p:sp>
        <p:nvSpPr>
          <p:cNvPr id="7" name="TextBox 6"/>
          <p:cNvSpPr txBox="1"/>
          <p:nvPr/>
        </p:nvSpPr>
        <p:spPr>
          <a:xfrm>
            <a:off x="0" y="1844824"/>
            <a:ext cx="9144000" cy="4047262"/>
          </a:xfrm>
          <a:prstGeom prst="rect">
            <a:avLst/>
          </a:prstGeom>
          <a:noFill/>
          <a:ln>
            <a:noFill/>
          </a:ln>
        </p:spPr>
        <p:txBody>
          <a:bodyPr wrap="square" rtlCol="0">
            <a:spAutoFit/>
          </a:bodyPr>
          <a:lstStyle/>
          <a:p>
            <a:pPr marL="446400" lvl="1" indent="-446400">
              <a:spcAft>
                <a:spcPts val="600"/>
              </a:spcAft>
              <a:buBlip>
                <a:blip r:embed="rId5"/>
              </a:buBlip>
            </a:pPr>
            <a:r>
              <a:rPr lang="en-US" sz="2400" dirty="0" smtClean="0">
                <a:solidFill>
                  <a:srgbClr val="040300"/>
                </a:solidFill>
                <a:cs typeface="Arial"/>
              </a:rPr>
              <a:t>Opencast mines, quarries &amp; alluvial mines guidelines</a:t>
            </a:r>
          </a:p>
          <a:p>
            <a:pPr marL="446400" lvl="1" indent="-446400">
              <a:spcAft>
                <a:spcPts val="600"/>
              </a:spcAft>
              <a:buBlip>
                <a:blip r:embed="rId5"/>
              </a:buBlip>
            </a:pPr>
            <a:r>
              <a:rPr lang="en-US" sz="2400" dirty="0" smtClean="0">
                <a:solidFill>
                  <a:srgbClr val="040300"/>
                </a:solidFill>
                <a:cs typeface="Arial"/>
              </a:rPr>
              <a:t>Inundation &amp; inrush</a:t>
            </a:r>
          </a:p>
          <a:p>
            <a:pPr marL="446400" lvl="1" indent="-446400">
              <a:spcBef>
                <a:spcPts val="600"/>
              </a:spcBef>
              <a:spcAft>
                <a:spcPts val="600"/>
              </a:spcAft>
              <a:buBlip>
                <a:blip r:embed="rId5"/>
              </a:buBlip>
            </a:pPr>
            <a:r>
              <a:rPr lang="en-US" sz="2400" dirty="0" smtClean="0">
                <a:solidFill>
                  <a:srgbClr val="040300"/>
                </a:solidFill>
                <a:cs typeface="Arial"/>
              </a:rPr>
              <a:t>Surveying</a:t>
            </a:r>
          </a:p>
          <a:p>
            <a:pPr marL="446400" lvl="1" indent="-446400">
              <a:spcBef>
                <a:spcPts val="600"/>
              </a:spcBef>
              <a:spcAft>
                <a:spcPts val="600"/>
              </a:spcAft>
              <a:buBlip>
                <a:blip r:embed="rId5"/>
              </a:buBlip>
            </a:pPr>
            <a:r>
              <a:rPr lang="en-US" sz="2400" dirty="0" smtClean="0">
                <a:solidFill>
                  <a:srgbClr val="040300"/>
                </a:solidFill>
                <a:cs typeface="Arial"/>
              </a:rPr>
              <a:t>Air quality</a:t>
            </a:r>
          </a:p>
          <a:p>
            <a:pPr marL="446400" lvl="1" indent="-446400">
              <a:spcBef>
                <a:spcPts val="600"/>
              </a:spcBef>
              <a:spcAft>
                <a:spcPts val="600"/>
              </a:spcAft>
              <a:buBlip>
                <a:blip r:embed="rId5"/>
              </a:buBlip>
            </a:pPr>
            <a:r>
              <a:rPr lang="en-US" sz="2400" dirty="0" smtClean="0">
                <a:solidFill>
                  <a:srgbClr val="040300"/>
                </a:solidFill>
                <a:cs typeface="Arial"/>
              </a:rPr>
              <a:t>Worker health</a:t>
            </a:r>
          </a:p>
          <a:p>
            <a:pPr marL="446400" lvl="1" indent="-446400">
              <a:spcBef>
                <a:spcPts val="600"/>
              </a:spcBef>
              <a:spcAft>
                <a:spcPts val="600"/>
              </a:spcAft>
              <a:buBlip>
                <a:blip r:embed="rId5"/>
              </a:buBlip>
            </a:pPr>
            <a:r>
              <a:rPr lang="en-US" sz="2400" dirty="0" smtClean="0">
                <a:solidFill>
                  <a:srgbClr val="040300"/>
                </a:solidFill>
                <a:cs typeface="Arial"/>
              </a:rPr>
              <a:t>Management &amp; administration</a:t>
            </a:r>
          </a:p>
          <a:p>
            <a:pPr marL="446400" lvl="1" indent="-446400">
              <a:spcBef>
                <a:spcPts val="600"/>
              </a:spcBef>
              <a:spcAft>
                <a:spcPts val="600"/>
              </a:spcAft>
              <a:buBlip>
                <a:blip r:embed="rId5"/>
              </a:buBlip>
            </a:pPr>
            <a:r>
              <a:rPr lang="en-US" sz="2400" dirty="0" smtClean="0">
                <a:solidFill>
                  <a:srgbClr val="040300"/>
                </a:solidFill>
                <a:cs typeface="Arial"/>
              </a:rPr>
              <a:t>Worker participation</a:t>
            </a:r>
          </a:p>
          <a:p>
            <a:pPr marL="446400" lvl="1" indent="-446400">
              <a:spcBef>
                <a:spcPts val="600"/>
              </a:spcBef>
              <a:spcAft>
                <a:spcPts val="600"/>
              </a:spcAft>
              <a:buBlip>
                <a:blip r:embed="rId5"/>
              </a:buBlip>
            </a:pPr>
            <a:r>
              <a:rPr lang="en-NZ" sz="2400" dirty="0" smtClean="0">
                <a:solidFill>
                  <a:srgbClr val="040300"/>
                </a:solidFill>
              </a:rPr>
              <a:t>Emergency Response</a:t>
            </a:r>
          </a:p>
        </p:txBody>
      </p:sp>
    </p:spTree>
    <p:extLst>
      <p:ext uri="{BB962C8B-B14F-4D97-AF65-F5344CB8AC3E}">
        <p14:creationId xmlns:p14="http://schemas.microsoft.com/office/powerpoint/2010/main" val="2082258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ATERRA POWERPOINT TEMPLATE 2013">
  <a:themeElements>
    <a:clrScheme name="Straterra">
      <a:dk1>
        <a:srgbClr val="CE8E00"/>
      </a:dk1>
      <a:lt1>
        <a:srgbClr val="FFFFFF"/>
      </a:lt1>
      <a:dk2>
        <a:srgbClr val="988F86"/>
      </a:dk2>
      <a:lt2>
        <a:srgbClr val="E2E0DE"/>
      </a:lt2>
      <a:accent1>
        <a:srgbClr val="CE8E00"/>
      </a:accent1>
      <a:accent2>
        <a:srgbClr val="988F86"/>
      </a:accent2>
      <a:accent3>
        <a:srgbClr val="686868"/>
      </a:accent3>
      <a:accent4>
        <a:srgbClr val="494429"/>
      </a:accent4>
      <a:accent5>
        <a:srgbClr val="366092"/>
      </a:accent5>
      <a:accent6>
        <a:srgbClr val="A87400"/>
      </a:accent6>
      <a:hlink>
        <a:srgbClr val="CE8E00"/>
      </a:hlink>
      <a:folHlink>
        <a:srgbClr val="800080"/>
      </a:folHlink>
    </a:clrScheme>
    <a:fontScheme name="Straterra">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traterra Mineral Sector Representation 25092012">
  <a:themeElements>
    <a:clrScheme name="Straterra">
      <a:dk1>
        <a:srgbClr val="CE8E00"/>
      </a:dk1>
      <a:lt1>
        <a:srgbClr val="FFFFFF"/>
      </a:lt1>
      <a:dk2>
        <a:srgbClr val="988F86"/>
      </a:dk2>
      <a:lt2>
        <a:srgbClr val="E2E0DE"/>
      </a:lt2>
      <a:accent1>
        <a:srgbClr val="CE8E00"/>
      </a:accent1>
      <a:accent2>
        <a:srgbClr val="988F86"/>
      </a:accent2>
      <a:accent3>
        <a:srgbClr val="686868"/>
      </a:accent3>
      <a:accent4>
        <a:srgbClr val="494429"/>
      </a:accent4>
      <a:accent5>
        <a:srgbClr val="366092"/>
      </a:accent5>
      <a:accent6>
        <a:srgbClr val="A87400"/>
      </a:accent6>
      <a:hlink>
        <a:srgbClr val="CE8E00"/>
      </a:hlink>
      <a:folHlink>
        <a:srgbClr val="800080"/>
      </a:folHlink>
    </a:clrScheme>
    <a:fontScheme name="Straterra">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10717</TotalTime>
  <Words>935</Words>
  <Application>Microsoft Office PowerPoint</Application>
  <PresentationFormat>On-screen Show (4:3)</PresentationFormat>
  <Paragraphs>170</Paragraphs>
  <Slides>15</Slides>
  <Notes>15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ＭＳ Ｐゴシック</vt:lpstr>
      <vt:lpstr>Arial</vt:lpstr>
      <vt:lpstr>Calibri</vt:lpstr>
      <vt:lpstr>Courier New</vt:lpstr>
      <vt:lpstr>Times New Roman</vt:lpstr>
      <vt:lpstr>Wingdings</vt:lpstr>
      <vt:lpstr>STRATERRA POWERPOINT TEMPLATE 2013</vt:lpstr>
      <vt:lpstr>Straterra Mineral Sector Representation 25092012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Les</dc:creator>
  <cp:lastModifiedBy>Jodi Turton</cp:lastModifiedBy>
  <cp:revision>918</cp:revision>
  <cp:lastPrinted>2015-03-18T22:26:58Z</cp:lastPrinted>
  <dcterms:created xsi:type="dcterms:W3CDTF">2013-08-11T04:25:13Z</dcterms:created>
  <dcterms:modified xsi:type="dcterms:W3CDTF">2016-04-25T23:34:15Z</dcterms:modified>
</cp:coreProperties>
</file>